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86" r:id="rId4"/>
    <p:sldId id="291" r:id="rId5"/>
    <p:sldId id="258" r:id="rId6"/>
    <p:sldId id="292" r:id="rId7"/>
    <p:sldId id="293" r:id="rId8"/>
    <p:sldId id="295" r:id="rId9"/>
    <p:sldId id="294" r:id="rId10"/>
    <p:sldId id="296" r:id="rId11"/>
    <p:sldId id="297" r:id="rId12"/>
    <p:sldId id="298" r:id="rId13"/>
    <p:sldId id="317" r:id="rId14"/>
    <p:sldId id="318" r:id="rId15"/>
    <p:sldId id="299" r:id="rId16"/>
    <p:sldId id="316" r:id="rId17"/>
    <p:sldId id="300" r:id="rId18"/>
    <p:sldId id="301" r:id="rId19"/>
    <p:sldId id="319" r:id="rId20"/>
    <p:sldId id="302" r:id="rId21"/>
    <p:sldId id="320" r:id="rId22"/>
    <p:sldId id="303" r:id="rId23"/>
    <p:sldId id="321" r:id="rId24"/>
    <p:sldId id="322" r:id="rId25"/>
    <p:sldId id="304" r:id="rId26"/>
    <p:sldId id="306" r:id="rId27"/>
    <p:sldId id="307" r:id="rId28"/>
    <p:sldId id="308" r:id="rId29"/>
    <p:sldId id="309" r:id="rId30"/>
    <p:sldId id="310" r:id="rId31"/>
    <p:sldId id="272" r:id="rId32"/>
    <p:sldId id="266" r:id="rId3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5E29B7-E4D2-6A17-92E5-372516C1F018}" name="mattias caliandro" initials="mc" userId="7ed5e9369f05ef4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53"/>
    <a:srgbClr val="CC00CC"/>
    <a:srgbClr val="FF8F21"/>
    <a:srgbClr val="FFD49B"/>
    <a:srgbClr val="FF9505"/>
    <a:srgbClr val="8A4500"/>
    <a:srgbClr val="006E85"/>
    <a:srgbClr val="788E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3E068-CE72-43D1-A32B-F5133F2F83CA}" v="25" dt="2023-07-07T16:44:12.73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ata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64.png"/><Relationship Id="rId7" Type="http://schemas.openxmlformats.org/officeDocument/2006/relationships/image" Target="../media/image56.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65.svg"/><Relationship Id="rId9" Type="http://schemas.openxmlformats.org/officeDocument/2006/relationships/image" Target="../media/image58.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59.svg"/><Relationship Id="rId4" Type="http://schemas.openxmlformats.org/officeDocument/2006/relationships/image" Target="../media/image67.svg"/><Relationship Id="rId9" Type="http://schemas.openxmlformats.org/officeDocument/2006/relationships/image" Target="../media/image58.png"/></Relationships>
</file>

<file path=ppt/diagrams/_rels/data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2.png"/><Relationship Id="rId7" Type="http://schemas.openxmlformats.org/officeDocument/2006/relationships/image" Target="../media/image71.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67.svg"/><Relationship Id="rId9" Type="http://schemas.openxmlformats.org/officeDocument/2006/relationships/image" Target="../media/image58.png"/></Relationships>
</file>

<file path=ppt/diagrams/_rels/data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52.png"/><Relationship Id="rId7" Type="http://schemas.openxmlformats.org/officeDocument/2006/relationships/image" Target="../media/image7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77.svg"/><Relationship Id="rId4" Type="http://schemas.openxmlformats.org/officeDocument/2006/relationships/image" Target="../media/image67.svg"/><Relationship Id="rId9" Type="http://schemas.openxmlformats.org/officeDocument/2006/relationships/image" Target="../media/image7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64.png"/><Relationship Id="rId7" Type="http://schemas.openxmlformats.org/officeDocument/2006/relationships/image" Target="../media/image56.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65.svg"/><Relationship Id="rId9"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59.svg"/><Relationship Id="rId4" Type="http://schemas.openxmlformats.org/officeDocument/2006/relationships/image" Target="../media/image67.svg"/><Relationship Id="rId9" Type="http://schemas.openxmlformats.org/officeDocument/2006/relationships/image" Target="../media/image58.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52.png"/><Relationship Id="rId7" Type="http://schemas.openxmlformats.org/officeDocument/2006/relationships/image" Target="../media/image71.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67.svg"/><Relationship Id="rId9" Type="http://schemas.openxmlformats.org/officeDocument/2006/relationships/image" Target="../media/image58.png"/></Relationships>
</file>

<file path=ppt/diagrams/_rels/drawing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52.png"/><Relationship Id="rId7" Type="http://schemas.openxmlformats.org/officeDocument/2006/relationships/image" Target="../media/image7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77.svg"/><Relationship Id="rId4" Type="http://schemas.openxmlformats.org/officeDocument/2006/relationships/image" Target="../media/image67.svg"/><Relationship Id="rId9" Type="http://schemas.openxmlformats.org/officeDocument/2006/relationships/image" Target="../media/image7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44380-A5A3-4723-9FC4-614B30AC92AA}" type="doc">
      <dgm:prSet loTypeId="urn:microsoft.com/office/officeart/2018/2/layout/IconVerticalSolidList" loCatId="icon" qsTypeId="urn:microsoft.com/office/officeart/2005/8/quickstyle/3d5" qsCatId="3D" csTypeId="urn:microsoft.com/office/officeart/2018/5/colors/Iconchunking_neutralbg_colorful1" csCatId="colorful" phldr="1"/>
      <dgm:spPr/>
      <dgm:t>
        <a:bodyPr/>
        <a:lstStyle/>
        <a:p>
          <a:endParaRPr lang="en-US"/>
        </a:p>
      </dgm:t>
    </dgm:pt>
    <dgm:pt modelId="{4C494B61-C5C8-4025-9382-3C4315D24689}">
      <dgm:prSet/>
      <dgm:spPr/>
      <dgm:t>
        <a:bodyPr/>
        <a:lstStyle/>
        <a:p>
          <a:pPr>
            <a:lnSpc>
              <a:spcPct val="100000"/>
            </a:lnSpc>
          </a:pPr>
          <a:r>
            <a:rPr lang="en-US"/>
            <a:t>Positional encoding</a:t>
          </a:r>
        </a:p>
      </dgm:t>
    </dgm:pt>
    <dgm:pt modelId="{7614B46D-50E1-4B49-8115-42D476E77AF6}" type="parTrans" cxnId="{E469A8E2-6194-44C9-9B79-A0C7462B701F}">
      <dgm:prSet/>
      <dgm:spPr/>
      <dgm:t>
        <a:bodyPr/>
        <a:lstStyle/>
        <a:p>
          <a:endParaRPr lang="en-US"/>
        </a:p>
      </dgm:t>
    </dgm:pt>
    <dgm:pt modelId="{250D4899-7C14-4900-AD96-1DB52DDD15F7}" type="sibTrans" cxnId="{E469A8E2-6194-44C9-9B79-A0C7462B701F}">
      <dgm:prSet/>
      <dgm:spPr/>
      <dgm:t>
        <a:bodyPr/>
        <a:lstStyle/>
        <a:p>
          <a:endParaRPr lang="en-US"/>
        </a:p>
      </dgm:t>
    </dgm:pt>
    <dgm:pt modelId="{03AF9276-07FF-4746-BD0D-42235DF19EB5}">
      <dgm:prSet/>
      <dgm:spPr/>
      <dgm:t>
        <a:bodyPr/>
        <a:lstStyle/>
        <a:p>
          <a:pPr>
            <a:lnSpc>
              <a:spcPct val="100000"/>
            </a:lnSpc>
          </a:pPr>
          <a:r>
            <a:rPr lang="en-US"/>
            <a:t>Self-Attention </a:t>
          </a:r>
        </a:p>
      </dgm:t>
    </dgm:pt>
    <dgm:pt modelId="{4ABD0AD8-F9EA-4B1D-9C34-CD60A250089A}" type="parTrans" cxnId="{3042A3DC-2BF6-4823-9C4C-05EC4F96A023}">
      <dgm:prSet/>
      <dgm:spPr/>
      <dgm:t>
        <a:bodyPr/>
        <a:lstStyle/>
        <a:p>
          <a:endParaRPr lang="en-US"/>
        </a:p>
      </dgm:t>
    </dgm:pt>
    <dgm:pt modelId="{FDE9AB7C-D738-4F4C-985D-378206B3DF76}" type="sibTrans" cxnId="{3042A3DC-2BF6-4823-9C4C-05EC4F96A023}">
      <dgm:prSet/>
      <dgm:spPr/>
      <dgm:t>
        <a:bodyPr/>
        <a:lstStyle/>
        <a:p>
          <a:endParaRPr lang="en-US"/>
        </a:p>
      </dgm:t>
    </dgm:pt>
    <dgm:pt modelId="{2187ADB2-D6AA-4EFC-BE37-9F5E4EB25443}">
      <dgm:prSet/>
      <dgm:spPr/>
      <dgm:t>
        <a:bodyPr/>
        <a:lstStyle/>
        <a:p>
          <a:pPr>
            <a:lnSpc>
              <a:spcPct val="100000"/>
            </a:lnSpc>
          </a:pPr>
          <a:r>
            <a:rPr lang="en-US" dirty="0"/>
            <a:t>Attention</a:t>
          </a:r>
        </a:p>
      </dgm:t>
    </dgm:pt>
    <dgm:pt modelId="{60C394D9-ACD9-434E-8681-BEF7BA9A9093}" type="parTrans" cxnId="{E1B0C832-5A78-41A8-A1E6-B2F55299183C}">
      <dgm:prSet/>
      <dgm:spPr/>
      <dgm:t>
        <a:bodyPr/>
        <a:lstStyle/>
        <a:p>
          <a:endParaRPr lang="en-US"/>
        </a:p>
      </dgm:t>
    </dgm:pt>
    <dgm:pt modelId="{19BEE42F-0FC0-476C-90C0-46053E4D8FEF}" type="sibTrans" cxnId="{E1B0C832-5A78-41A8-A1E6-B2F55299183C}">
      <dgm:prSet/>
      <dgm:spPr/>
      <dgm:t>
        <a:bodyPr/>
        <a:lstStyle/>
        <a:p>
          <a:endParaRPr lang="en-US"/>
        </a:p>
      </dgm:t>
    </dgm:pt>
    <dgm:pt modelId="{FE1739E7-D164-403F-9667-2B83BB3E7517}" type="pres">
      <dgm:prSet presAssocID="{26244380-A5A3-4723-9FC4-614B30AC92AA}" presName="root" presStyleCnt="0">
        <dgm:presLayoutVars>
          <dgm:dir/>
          <dgm:resizeHandles val="exact"/>
        </dgm:presLayoutVars>
      </dgm:prSet>
      <dgm:spPr/>
    </dgm:pt>
    <dgm:pt modelId="{4BEC2611-20E8-4B1B-8F7B-EE03AB515A59}" type="pres">
      <dgm:prSet presAssocID="{4C494B61-C5C8-4025-9382-3C4315D24689}" presName="compNode" presStyleCnt="0"/>
      <dgm:spPr/>
    </dgm:pt>
    <dgm:pt modelId="{D717E08A-B198-4837-BB43-C0E4DCA0767C}" type="pres">
      <dgm:prSet presAssocID="{4C494B61-C5C8-4025-9382-3C4315D24689}" presName="bgRect" presStyleLbl="bgShp" presStyleIdx="0" presStyleCnt="3" custLinFactNeighborY="-43"/>
      <dgm:spPr/>
    </dgm:pt>
    <dgm:pt modelId="{0E7E6185-9FAB-4DBC-A8C9-39455482ED4E}" type="pres">
      <dgm:prSet presAssocID="{4C494B61-C5C8-4025-9382-3C4315D24689}" presName="iconRect" presStyleLbl="node1" presStyleIdx="0" presStyleCnt="3" custAng="10800000" custLinFactX="200000" custLinFactNeighborX="280529" custLinFactNeighborY="-87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ne Arrow: Straight"/>
        </a:ext>
      </dgm:extLst>
    </dgm:pt>
    <dgm:pt modelId="{BBD0AD84-C9C0-4602-B9FF-DA360B2D7294}" type="pres">
      <dgm:prSet presAssocID="{4C494B61-C5C8-4025-9382-3C4315D24689}" presName="spaceRect" presStyleCnt="0"/>
      <dgm:spPr/>
    </dgm:pt>
    <dgm:pt modelId="{680C07C6-5E75-4AAB-AA43-655E18890949}" type="pres">
      <dgm:prSet presAssocID="{4C494B61-C5C8-4025-9382-3C4315D24689}" presName="parTx" presStyleLbl="revTx" presStyleIdx="0" presStyleCnt="3">
        <dgm:presLayoutVars>
          <dgm:chMax val="0"/>
          <dgm:chPref val="0"/>
        </dgm:presLayoutVars>
      </dgm:prSet>
      <dgm:spPr/>
    </dgm:pt>
    <dgm:pt modelId="{00EA2684-EC5B-4973-B4A4-AAD7D8F72CB4}" type="pres">
      <dgm:prSet presAssocID="{250D4899-7C14-4900-AD96-1DB52DDD15F7}" presName="sibTrans" presStyleCnt="0"/>
      <dgm:spPr/>
    </dgm:pt>
    <dgm:pt modelId="{CE2CAB6F-78A3-4163-8C74-336FF31C7E6B}" type="pres">
      <dgm:prSet presAssocID="{03AF9276-07FF-4746-BD0D-42235DF19EB5}" presName="compNode" presStyleCnt="0"/>
      <dgm:spPr/>
    </dgm:pt>
    <dgm:pt modelId="{80733D70-0C7A-43C7-8C91-67AE838D60E9}" type="pres">
      <dgm:prSet presAssocID="{03AF9276-07FF-4746-BD0D-42235DF19EB5}" presName="bgRect" presStyleLbl="bgShp" presStyleIdx="1" presStyleCnt="3"/>
      <dgm:spPr/>
    </dgm:pt>
    <dgm:pt modelId="{E2121243-64C0-461F-93D2-D548F9F181F3}" type="pres">
      <dgm:prSet presAssocID="{03AF9276-07FF-4746-BD0D-42235DF19EB5}" presName="iconRect" presStyleLbl="node1" presStyleIdx="1" presStyleCnt="3" custLinFactX="200000" custLinFactNeighborX="280529" custLinFactNeighborY="-1106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tente"/>
        </a:ext>
      </dgm:extLst>
    </dgm:pt>
    <dgm:pt modelId="{F8280203-63A8-47A7-AECE-283FA65F67F2}" type="pres">
      <dgm:prSet presAssocID="{03AF9276-07FF-4746-BD0D-42235DF19EB5}" presName="spaceRect" presStyleCnt="0"/>
      <dgm:spPr/>
    </dgm:pt>
    <dgm:pt modelId="{94DA6345-7F55-4B65-BA39-D05BBE9BFFA0}" type="pres">
      <dgm:prSet presAssocID="{03AF9276-07FF-4746-BD0D-42235DF19EB5}" presName="parTx" presStyleLbl="revTx" presStyleIdx="1" presStyleCnt="3">
        <dgm:presLayoutVars>
          <dgm:chMax val="0"/>
          <dgm:chPref val="0"/>
        </dgm:presLayoutVars>
      </dgm:prSet>
      <dgm:spPr/>
    </dgm:pt>
    <dgm:pt modelId="{B2CE9B26-CC33-4751-B10E-6AB9C8B1751F}" type="pres">
      <dgm:prSet presAssocID="{FDE9AB7C-D738-4F4C-985D-378206B3DF76}" presName="sibTrans" presStyleCnt="0"/>
      <dgm:spPr/>
    </dgm:pt>
    <dgm:pt modelId="{413BD7DC-E249-4C57-84D9-B969DB86C00D}" type="pres">
      <dgm:prSet presAssocID="{2187ADB2-D6AA-4EFC-BE37-9F5E4EB25443}" presName="compNode" presStyleCnt="0"/>
      <dgm:spPr/>
    </dgm:pt>
    <dgm:pt modelId="{3BCBC148-BBCB-482C-9C19-FDCD0D897F85}" type="pres">
      <dgm:prSet presAssocID="{2187ADB2-D6AA-4EFC-BE37-9F5E4EB25443}" presName="bgRect" presStyleLbl="bgShp" presStyleIdx="2" presStyleCnt="3" custLinFactNeighborX="64" custLinFactNeighborY="4443"/>
      <dgm:spPr/>
    </dgm:pt>
    <dgm:pt modelId="{2C37927C-5E10-461D-B327-7FAD35A9DB28}" type="pres">
      <dgm:prSet presAssocID="{2187ADB2-D6AA-4EFC-BE37-9F5E4EB25443}" presName="iconRect" presStyleLbl="node1" presStyleIdx="2" presStyleCnt="3" custLinFactX="200000" custLinFactNeighborX="280529" custLinFactNeighborY="-13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833D119E-27DB-42AA-A2EC-82F60FB733FE}" type="pres">
      <dgm:prSet presAssocID="{2187ADB2-D6AA-4EFC-BE37-9F5E4EB25443}" presName="spaceRect" presStyleCnt="0"/>
      <dgm:spPr/>
    </dgm:pt>
    <dgm:pt modelId="{F9881379-8627-409F-AB08-18E5928BC9D5}" type="pres">
      <dgm:prSet presAssocID="{2187ADB2-D6AA-4EFC-BE37-9F5E4EB25443}" presName="parTx" presStyleLbl="revTx" presStyleIdx="2" presStyleCnt="3">
        <dgm:presLayoutVars>
          <dgm:chMax val="0"/>
          <dgm:chPref val="0"/>
        </dgm:presLayoutVars>
      </dgm:prSet>
      <dgm:spPr/>
    </dgm:pt>
  </dgm:ptLst>
  <dgm:cxnLst>
    <dgm:cxn modelId="{E1B0C832-5A78-41A8-A1E6-B2F55299183C}" srcId="{26244380-A5A3-4723-9FC4-614B30AC92AA}" destId="{2187ADB2-D6AA-4EFC-BE37-9F5E4EB25443}" srcOrd="2" destOrd="0" parTransId="{60C394D9-ACD9-434E-8681-BEF7BA9A9093}" sibTransId="{19BEE42F-0FC0-476C-90C0-46053E4D8FEF}"/>
    <dgm:cxn modelId="{B75F2873-3AF9-4283-8E92-A350AAC77E45}" type="presOf" srcId="{2187ADB2-D6AA-4EFC-BE37-9F5E4EB25443}" destId="{F9881379-8627-409F-AB08-18E5928BC9D5}" srcOrd="0" destOrd="0" presId="urn:microsoft.com/office/officeart/2018/2/layout/IconVerticalSolidList"/>
    <dgm:cxn modelId="{9D8F6E58-B9FA-41E9-A556-DA892D3245D8}" type="presOf" srcId="{26244380-A5A3-4723-9FC4-614B30AC92AA}" destId="{FE1739E7-D164-403F-9667-2B83BB3E7517}" srcOrd="0" destOrd="0" presId="urn:microsoft.com/office/officeart/2018/2/layout/IconVerticalSolidList"/>
    <dgm:cxn modelId="{F40D1AAB-5C18-413C-A9B6-854BB7C267F0}" type="presOf" srcId="{03AF9276-07FF-4746-BD0D-42235DF19EB5}" destId="{94DA6345-7F55-4B65-BA39-D05BBE9BFFA0}" srcOrd="0" destOrd="0" presId="urn:microsoft.com/office/officeart/2018/2/layout/IconVerticalSolidList"/>
    <dgm:cxn modelId="{9DF896D3-2F82-401B-9C42-6D437F7529AD}" type="presOf" srcId="{4C494B61-C5C8-4025-9382-3C4315D24689}" destId="{680C07C6-5E75-4AAB-AA43-655E18890949}" srcOrd="0" destOrd="0" presId="urn:microsoft.com/office/officeart/2018/2/layout/IconVerticalSolidList"/>
    <dgm:cxn modelId="{3042A3DC-2BF6-4823-9C4C-05EC4F96A023}" srcId="{26244380-A5A3-4723-9FC4-614B30AC92AA}" destId="{03AF9276-07FF-4746-BD0D-42235DF19EB5}" srcOrd="1" destOrd="0" parTransId="{4ABD0AD8-F9EA-4B1D-9C34-CD60A250089A}" sibTransId="{FDE9AB7C-D738-4F4C-985D-378206B3DF76}"/>
    <dgm:cxn modelId="{E469A8E2-6194-44C9-9B79-A0C7462B701F}" srcId="{26244380-A5A3-4723-9FC4-614B30AC92AA}" destId="{4C494B61-C5C8-4025-9382-3C4315D24689}" srcOrd="0" destOrd="0" parTransId="{7614B46D-50E1-4B49-8115-42D476E77AF6}" sibTransId="{250D4899-7C14-4900-AD96-1DB52DDD15F7}"/>
    <dgm:cxn modelId="{59BCF88B-AE75-48A5-9BFC-F444F2789BDC}" type="presParOf" srcId="{FE1739E7-D164-403F-9667-2B83BB3E7517}" destId="{4BEC2611-20E8-4B1B-8F7B-EE03AB515A59}" srcOrd="0" destOrd="0" presId="urn:microsoft.com/office/officeart/2018/2/layout/IconVerticalSolidList"/>
    <dgm:cxn modelId="{C34A1A48-8003-4260-8114-F280125588D7}" type="presParOf" srcId="{4BEC2611-20E8-4B1B-8F7B-EE03AB515A59}" destId="{D717E08A-B198-4837-BB43-C0E4DCA0767C}" srcOrd="0" destOrd="0" presId="urn:microsoft.com/office/officeart/2018/2/layout/IconVerticalSolidList"/>
    <dgm:cxn modelId="{86FF3319-314B-4DF6-88C8-038B89534E77}" type="presParOf" srcId="{4BEC2611-20E8-4B1B-8F7B-EE03AB515A59}" destId="{0E7E6185-9FAB-4DBC-A8C9-39455482ED4E}" srcOrd="1" destOrd="0" presId="urn:microsoft.com/office/officeart/2018/2/layout/IconVerticalSolidList"/>
    <dgm:cxn modelId="{CA948BEF-40E5-4F7C-B0F3-E401DECD0125}" type="presParOf" srcId="{4BEC2611-20E8-4B1B-8F7B-EE03AB515A59}" destId="{BBD0AD84-C9C0-4602-B9FF-DA360B2D7294}" srcOrd="2" destOrd="0" presId="urn:microsoft.com/office/officeart/2018/2/layout/IconVerticalSolidList"/>
    <dgm:cxn modelId="{AEB9A0AE-E09D-4680-8520-1FD8BCD4F082}" type="presParOf" srcId="{4BEC2611-20E8-4B1B-8F7B-EE03AB515A59}" destId="{680C07C6-5E75-4AAB-AA43-655E18890949}" srcOrd="3" destOrd="0" presId="urn:microsoft.com/office/officeart/2018/2/layout/IconVerticalSolidList"/>
    <dgm:cxn modelId="{F1C95982-847B-4D48-B3EA-F99569BF178C}" type="presParOf" srcId="{FE1739E7-D164-403F-9667-2B83BB3E7517}" destId="{00EA2684-EC5B-4973-B4A4-AAD7D8F72CB4}" srcOrd="1" destOrd="0" presId="urn:microsoft.com/office/officeart/2018/2/layout/IconVerticalSolidList"/>
    <dgm:cxn modelId="{57A3EE4D-C301-4C54-B569-7807AABC0CBF}" type="presParOf" srcId="{FE1739E7-D164-403F-9667-2B83BB3E7517}" destId="{CE2CAB6F-78A3-4163-8C74-336FF31C7E6B}" srcOrd="2" destOrd="0" presId="urn:microsoft.com/office/officeart/2018/2/layout/IconVerticalSolidList"/>
    <dgm:cxn modelId="{52A88934-BF8E-4ABD-87AF-6770DF17ABFE}" type="presParOf" srcId="{CE2CAB6F-78A3-4163-8C74-336FF31C7E6B}" destId="{80733D70-0C7A-43C7-8C91-67AE838D60E9}" srcOrd="0" destOrd="0" presId="urn:microsoft.com/office/officeart/2018/2/layout/IconVerticalSolidList"/>
    <dgm:cxn modelId="{CDF21310-8AB6-422A-88C4-178C0AF6A104}" type="presParOf" srcId="{CE2CAB6F-78A3-4163-8C74-336FF31C7E6B}" destId="{E2121243-64C0-461F-93D2-D548F9F181F3}" srcOrd="1" destOrd="0" presId="urn:microsoft.com/office/officeart/2018/2/layout/IconVerticalSolidList"/>
    <dgm:cxn modelId="{A8D4E583-337C-481C-B389-DF9613FBE45B}" type="presParOf" srcId="{CE2CAB6F-78A3-4163-8C74-336FF31C7E6B}" destId="{F8280203-63A8-47A7-AECE-283FA65F67F2}" srcOrd="2" destOrd="0" presId="urn:microsoft.com/office/officeart/2018/2/layout/IconVerticalSolidList"/>
    <dgm:cxn modelId="{295B730D-98BE-4931-9F96-5A76F2D51286}" type="presParOf" srcId="{CE2CAB6F-78A3-4163-8C74-336FF31C7E6B}" destId="{94DA6345-7F55-4B65-BA39-D05BBE9BFFA0}" srcOrd="3" destOrd="0" presId="urn:microsoft.com/office/officeart/2018/2/layout/IconVerticalSolidList"/>
    <dgm:cxn modelId="{B48C35E0-124A-45E7-A2C2-4D2424BC810C}" type="presParOf" srcId="{FE1739E7-D164-403F-9667-2B83BB3E7517}" destId="{B2CE9B26-CC33-4751-B10E-6AB9C8B1751F}" srcOrd="3" destOrd="0" presId="urn:microsoft.com/office/officeart/2018/2/layout/IconVerticalSolidList"/>
    <dgm:cxn modelId="{8D29EB7E-C291-4902-AB90-696B69B77A43}" type="presParOf" srcId="{FE1739E7-D164-403F-9667-2B83BB3E7517}" destId="{413BD7DC-E249-4C57-84D9-B969DB86C00D}" srcOrd="4" destOrd="0" presId="urn:microsoft.com/office/officeart/2018/2/layout/IconVerticalSolidList"/>
    <dgm:cxn modelId="{F65F2E30-7D1B-4FFC-B455-D94358A02A4A}" type="presParOf" srcId="{413BD7DC-E249-4C57-84D9-B969DB86C00D}" destId="{3BCBC148-BBCB-482C-9C19-FDCD0D897F85}" srcOrd="0" destOrd="0" presId="urn:microsoft.com/office/officeart/2018/2/layout/IconVerticalSolidList"/>
    <dgm:cxn modelId="{FC881F6E-3D4D-47F8-ACBC-729EA773DDE5}" type="presParOf" srcId="{413BD7DC-E249-4C57-84D9-B969DB86C00D}" destId="{2C37927C-5E10-461D-B327-7FAD35A9DB28}" srcOrd="1" destOrd="0" presId="urn:microsoft.com/office/officeart/2018/2/layout/IconVerticalSolidList"/>
    <dgm:cxn modelId="{51D76BCC-FFE0-4FFF-8A7B-2AC334D11AA2}" type="presParOf" srcId="{413BD7DC-E249-4C57-84D9-B969DB86C00D}" destId="{833D119E-27DB-42AA-A2EC-82F60FB733FE}" srcOrd="2" destOrd="0" presId="urn:microsoft.com/office/officeart/2018/2/layout/IconVerticalSolidList"/>
    <dgm:cxn modelId="{9B428D63-5489-4F88-8FBF-5FFB698E02A6}" type="presParOf" srcId="{413BD7DC-E249-4C57-84D9-B969DB86C00D}" destId="{F9881379-8627-409F-AB08-18E5928BC9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rgbClr val="FFC000"/>
              </a:solidFill>
            </a:rPr>
            <a:t>Chat-bot</a:t>
          </a:r>
          <a:endParaRPr lang="en-US" dirty="0">
            <a:solidFill>
              <a:srgbClr val="FFC000"/>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rgbClr val="FFC000"/>
              </a:solidFill>
            </a:rPr>
            <a:t>Creazione di testi</a:t>
          </a:r>
          <a:endParaRPr lang="en-US" dirty="0">
            <a:solidFill>
              <a:srgbClr val="FFC000"/>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rgbClr val="FFC000"/>
              </a:solidFill>
            </a:rPr>
            <a:t>Traduzioni</a:t>
          </a:r>
          <a:endParaRPr lang="en-US" dirty="0">
            <a:solidFill>
              <a:srgbClr val="FFC000"/>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rgbClr val="FFC000"/>
              </a:solidFill>
            </a:rPr>
            <a:t>Creazione di codice</a:t>
          </a:r>
          <a:endParaRPr lang="en-US" dirty="0">
            <a:solidFill>
              <a:srgbClr val="FFC000"/>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rgbClr val="FFC000"/>
              </a:solidFill>
            </a:rPr>
            <a:t>Risoluzione problemi</a:t>
          </a:r>
          <a:endParaRPr lang="en-US" dirty="0">
            <a:solidFill>
              <a:srgbClr val="FFC000"/>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7E08A-B198-4837-BB43-C0E4DCA0767C}">
      <dsp:nvSpPr>
        <dsp:cNvPr id="0" name=""/>
        <dsp:cNvSpPr/>
      </dsp:nvSpPr>
      <dsp:spPr>
        <a:xfrm>
          <a:off x="0" y="0"/>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0E7E6185-9FAB-4DBC-A8C9-39455482ED4E}">
      <dsp:nvSpPr>
        <dsp:cNvPr id="0" name=""/>
        <dsp:cNvSpPr/>
      </dsp:nvSpPr>
      <dsp:spPr>
        <a:xfrm rot="10800000">
          <a:off x="4946077" y="297716"/>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80C07C6-5E75-4AAB-AA43-655E18890949}">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a:t>Positional encoding</a:t>
          </a:r>
        </a:p>
      </dsp:txBody>
      <dsp:txXfrm>
        <a:off x="1939533" y="717"/>
        <a:ext cx="4362067" cy="1679249"/>
      </dsp:txXfrm>
    </dsp:sp>
    <dsp:sp modelId="{80733D70-0C7A-43C7-8C91-67AE838D60E9}">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E2121243-64C0-461F-93D2-D548F9F181F3}">
      <dsp:nvSpPr>
        <dsp:cNvPr id="0" name=""/>
        <dsp:cNvSpPr/>
      </dsp:nvSpPr>
      <dsp:spPr>
        <a:xfrm>
          <a:off x="4946077" y="2375425"/>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4DA6345-7F55-4B65-BA39-D05BBE9BFFA0}">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a:t>Self-Attention </a:t>
          </a:r>
        </a:p>
      </dsp:txBody>
      <dsp:txXfrm>
        <a:off x="1939533" y="2099779"/>
        <a:ext cx="4362067" cy="1679249"/>
      </dsp:txXfrm>
    </dsp:sp>
    <dsp:sp modelId="{3BCBC148-BBCB-482C-9C19-FDCD0D897F85}">
      <dsp:nvSpPr>
        <dsp:cNvPr id="0" name=""/>
        <dsp:cNvSpPr/>
      </dsp:nvSpPr>
      <dsp:spPr>
        <a:xfrm>
          <a:off x="0" y="4199559"/>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2C37927C-5E10-461D-B327-7FAD35A9DB28}">
      <dsp:nvSpPr>
        <dsp:cNvPr id="0" name=""/>
        <dsp:cNvSpPr/>
      </dsp:nvSpPr>
      <dsp:spPr>
        <a:xfrm>
          <a:off x="4946077" y="4564269"/>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9881379-8627-409F-AB08-18E5928BC9D5}">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dirty="0"/>
            <a:t>Attention</a:t>
          </a:r>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317465" y="208771"/>
          <a:ext cx="514951" cy="514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72"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Chat-bot</a:t>
          </a:r>
          <a:endParaRPr lang="en-US" sz="1400" kern="1200" dirty="0">
            <a:solidFill>
              <a:schemeClr val="bg1"/>
            </a:solidFill>
          </a:endParaRPr>
        </a:p>
      </dsp:txBody>
      <dsp:txXfrm>
        <a:off x="2772" y="904335"/>
        <a:ext cx="1144335" cy="457734"/>
      </dsp:txXfrm>
    </dsp:sp>
    <dsp:sp modelId="{A14A42DC-CA49-480D-80A2-18EA5065275B}">
      <dsp:nvSpPr>
        <dsp:cNvPr id="0" name=""/>
        <dsp:cNvSpPr/>
      </dsp:nvSpPr>
      <dsp:spPr>
        <a:xfrm>
          <a:off x="1662059" y="208771"/>
          <a:ext cx="514951" cy="514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1347367"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Creazione di testi</a:t>
          </a:r>
          <a:endParaRPr lang="en-US" sz="1400" kern="1200" dirty="0">
            <a:solidFill>
              <a:schemeClr val="bg1"/>
            </a:solidFill>
          </a:endParaRPr>
        </a:p>
      </dsp:txBody>
      <dsp:txXfrm>
        <a:off x="1347367" y="904335"/>
        <a:ext cx="1144335" cy="457734"/>
      </dsp:txXfrm>
    </dsp:sp>
    <dsp:sp modelId="{1728722F-1E4D-40B1-A0D9-6517CA3DE9C9}">
      <dsp:nvSpPr>
        <dsp:cNvPr id="0" name=""/>
        <dsp:cNvSpPr/>
      </dsp:nvSpPr>
      <dsp:spPr>
        <a:xfrm>
          <a:off x="3006654" y="208771"/>
          <a:ext cx="514951" cy="514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2691962"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Traduzioni</a:t>
          </a:r>
          <a:endParaRPr lang="en-US" sz="1400" kern="1200" dirty="0">
            <a:solidFill>
              <a:schemeClr val="bg1"/>
            </a:solidFill>
          </a:endParaRPr>
        </a:p>
      </dsp:txBody>
      <dsp:txXfrm>
        <a:off x="2691962" y="904335"/>
        <a:ext cx="1144335" cy="457734"/>
      </dsp:txXfrm>
    </dsp:sp>
    <dsp:sp modelId="{3EC18CA4-2E51-4E23-B7A9-D390A0809282}">
      <dsp:nvSpPr>
        <dsp:cNvPr id="0" name=""/>
        <dsp:cNvSpPr/>
      </dsp:nvSpPr>
      <dsp:spPr>
        <a:xfrm>
          <a:off x="989762" y="1648153"/>
          <a:ext cx="514951" cy="5149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675070" y="2343718"/>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Creazione di codice</a:t>
          </a:r>
          <a:endParaRPr lang="en-US" sz="1400" kern="1200" dirty="0">
            <a:solidFill>
              <a:schemeClr val="bg1"/>
            </a:solidFill>
          </a:endParaRPr>
        </a:p>
      </dsp:txBody>
      <dsp:txXfrm>
        <a:off x="675070" y="2343718"/>
        <a:ext cx="1144335" cy="457734"/>
      </dsp:txXfrm>
    </dsp:sp>
    <dsp:sp modelId="{588AEDFC-0FF9-41D6-8398-3D4D72BBA873}">
      <dsp:nvSpPr>
        <dsp:cNvPr id="0" name=""/>
        <dsp:cNvSpPr/>
      </dsp:nvSpPr>
      <dsp:spPr>
        <a:xfrm>
          <a:off x="2334357" y="1648153"/>
          <a:ext cx="514951" cy="5149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2019664" y="2343718"/>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Risoluzione problemi</a:t>
          </a:r>
          <a:endParaRPr lang="en-US" sz="1400" kern="1200" dirty="0">
            <a:solidFill>
              <a:schemeClr val="bg1"/>
            </a:solidFill>
          </a:endParaRPr>
        </a:p>
      </dsp:txBody>
      <dsp:txXfrm>
        <a:off x="2019664" y="2343718"/>
        <a:ext cx="1144335" cy="457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Chat-bot</a:t>
          </a:r>
          <a:endParaRPr lang="en-US" sz="1100" kern="1200" dirty="0">
            <a:solidFill>
              <a:srgbClr val="FFC000"/>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Creazione di testi</a:t>
          </a:r>
          <a:endParaRPr lang="en-US" sz="1100" kern="1200" dirty="0">
            <a:solidFill>
              <a:srgbClr val="FFC000"/>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Traduzioni</a:t>
          </a:r>
          <a:endParaRPr lang="en-US" sz="1100" kern="1200" dirty="0">
            <a:solidFill>
              <a:srgbClr val="FFC000"/>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Creazione di codice</a:t>
          </a:r>
          <a:endParaRPr lang="en-US" sz="1100" kern="1200" dirty="0">
            <a:solidFill>
              <a:srgbClr val="FFC000"/>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Risoluzione problemi</a:t>
          </a:r>
          <a:endParaRPr lang="en-US" sz="1100" kern="1200" dirty="0">
            <a:solidFill>
              <a:srgbClr val="FFC000"/>
            </a:solidFill>
          </a:endParaRPr>
        </a:p>
      </dsp:txBody>
      <dsp:txXfrm>
        <a:off x="1183766" y="1436381"/>
        <a:ext cx="671484" cy="2685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F5733-A256-417C-8F60-A569357C5D24}" type="datetimeFigureOut">
              <a:rPr lang="it-IT" smtClean="0"/>
              <a:t>08/07/2023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B83B0-B6AD-443C-9C68-748534A47DD4}" type="slidenum">
              <a:rPr lang="it-IT" smtClean="0"/>
              <a:t>‹N›</a:t>
            </a:fld>
            <a:endParaRPr lang="it-IT"/>
          </a:p>
        </p:txBody>
      </p:sp>
    </p:spTree>
    <p:extLst>
      <p:ext uri="{BB962C8B-B14F-4D97-AF65-F5344CB8AC3E}">
        <p14:creationId xmlns:p14="http://schemas.microsoft.com/office/powerpoint/2010/main" val="398450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en-US" dirty="0"/>
              <a:t>Annunciato </a:t>
            </a:r>
            <a:r>
              <a:rPr lang="en-US" dirty="0" err="1"/>
              <a:t>nel</a:t>
            </a:r>
            <a:r>
              <a:rPr lang="en-US" dirty="0"/>
              <a:t> 2019 da OpenAI, GPT-2 è il </a:t>
            </a:r>
            <a:r>
              <a:rPr lang="en-US" dirty="0" err="1"/>
              <a:t>successore</a:t>
            </a:r>
            <a:r>
              <a:rPr lang="en-US" dirty="0"/>
              <a:t> di GPT. </a:t>
            </a:r>
            <a:r>
              <a:rPr lang="en-US" dirty="0" err="1"/>
              <a:t>Questo</a:t>
            </a:r>
            <a:r>
              <a:rPr lang="en-US" dirty="0"/>
              <a:t> </a:t>
            </a:r>
            <a:r>
              <a:rPr lang="en-US" dirty="0" err="1"/>
              <a:t>modello</a:t>
            </a:r>
            <a:r>
              <a:rPr lang="en-US" dirty="0"/>
              <a:t> </a:t>
            </a:r>
            <a:r>
              <a:rPr lang="en-US" dirty="0" err="1"/>
              <a:t>linguistico</a:t>
            </a:r>
            <a:r>
              <a:rPr lang="en-US" dirty="0"/>
              <a:t> è </a:t>
            </a:r>
            <a:r>
              <a:rPr lang="en-US" dirty="0" err="1"/>
              <a:t>composto</a:t>
            </a:r>
            <a:r>
              <a:rPr lang="en-US" dirty="0"/>
              <a:t> da transformers con 1,5 </a:t>
            </a:r>
            <a:r>
              <a:rPr lang="en-US" dirty="0" err="1"/>
              <a:t>miliardi</a:t>
            </a:r>
            <a:r>
              <a:rPr lang="en-US" dirty="0"/>
              <a:t> di </a:t>
            </a:r>
            <a:r>
              <a:rPr lang="en-US" dirty="0" err="1"/>
              <a:t>parametri</a:t>
            </a:r>
            <a:r>
              <a:rPr lang="en-US" dirty="0"/>
              <a:t> ed </a:t>
            </a:r>
            <a:r>
              <a:rPr lang="en-US" dirty="0" err="1"/>
              <a:t>addestrato</a:t>
            </a:r>
            <a:r>
              <a:rPr lang="en-US" dirty="0"/>
              <a:t> </a:t>
            </a:r>
            <a:r>
              <a:rPr lang="en-US" dirty="0" err="1"/>
              <a:t>su</a:t>
            </a:r>
            <a:r>
              <a:rPr lang="en-US" dirty="0"/>
              <a:t> un dataset di 8 </a:t>
            </a:r>
            <a:r>
              <a:rPr lang="en-US" dirty="0" err="1"/>
              <a:t>milioni</a:t>
            </a:r>
            <a:r>
              <a:rPr lang="en-US" dirty="0"/>
              <a:t> di </a:t>
            </a:r>
            <a:r>
              <a:rPr lang="en-US" dirty="0" err="1"/>
              <a:t>pagine</a:t>
            </a:r>
            <a:r>
              <a:rPr lang="en-US" dirty="0"/>
              <a:t> web. </a:t>
            </a:r>
            <a:r>
              <a:rPr lang="en-US" dirty="0" err="1"/>
              <a:t>L’obiettivo</a:t>
            </a:r>
            <a:r>
              <a:rPr lang="en-US" dirty="0"/>
              <a:t> </a:t>
            </a:r>
            <a:r>
              <a:rPr lang="en-US" dirty="0" err="1"/>
              <a:t>dell’addestramento</a:t>
            </a:r>
            <a:r>
              <a:rPr lang="en-US" dirty="0"/>
              <a:t> di GPT-2 è molto semplice: </a:t>
            </a:r>
            <a:r>
              <a:rPr lang="en-US" dirty="0" err="1"/>
              <a:t>prevedere</a:t>
            </a:r>
            <a:r>
              <a:rPr lang="en-US" dirty="0"/>
              <a:t> la </a:t>
            </a:r>
            <a:r>
              <a:rPr lang="en-US" dirty="0" err="1"/>
              <a:t>parola</a:t>
            </a:r>
            <a:r>
              <a:rPr lang="en-US" dirty="0"/>
              <a:t> </a:t>
            </a:r>
            <a:r>
              <a:rPr lang="en-US" dirty="0" err="1"/>
              <a:t>successiva</a:t>
            </a:r>
            <a:r>
              <a:rPr lang="en-US" dirty="0"/>
              <a:t> </a:t>
            </a:r>
            <a:r>
              <a:rPr lang="en-US" dirty="0" err="1"/>
              <a:t>conoscendo</a:t>
            </a:r>
            <a:r>
              <a:rPr lang="en-US" dirty="0"/>
              <a:t> </a:t>
            </a:r>
            <a:r>
              <a:rPr lang="en-US" dirty="0" err="1"/>
              <a:t>tutte</a:t>
            </a:r>
            <a:r>
              <a:rPr lang="en-US" dirty="0"/>
              <a:t> le parole </a:t>
            </a:r>
            <a:r>
              <a:rPr lang="en-US" dirty="0" err="1"/>
              <a:t>precedenti</a:t>
            </a:r>
            <a:r>
              <a:rPr lang="en-US" dirty="0"/>
              <a:t> </a:t>
            </a:r>
            <a:r>
              <a:rPr lang="en-US" dirty="0" err="1"/>
              <a:t>all’interno</a:t>
            </a:r>
            <a:r>
              <a:rPr lang="en-US" dirty="0"/>
              <a:t> di un testo. </a:t>
            </a:r>
            <a:r>
              <a:rPr lang="en-US" dirty="0" err="1"/>
              <a:t>L’eterogeneità</a:t>
            </a:r>
            <a:r>
              <a:rPr lang="en-US" dirty="0"/>
              <a:t> del dataset di training </a:t>
            </a:r>
            <a:r>
              <a:rPr lang="en-US" dirty="0" err="1"/>
              <a:t>implica</a:t>
            </a:r>
            <a:r>
              <a:rPr lang="en-US" dirty="0"/>
              <a:t> </a:t>
            </a:r>
            <a:r>
              <a:rPr lang="en-US" dirty="0" err="1"/>
              <a:t>che</a:t>
            </a:r>
            <a:r>
              <a:rPr lang="en-US" dirty="0"/>
              <a:t> il </a:t>
            </a:r>
            <a:r>
              <a:rPr lang="en-US" dirty="0" err="1"/>
              <a:t>modello</a:t>
            </a:r>
            <a:r>
              <a:rPr lang="en-US" dirty="0"/>
              <a:t> </a:t>
            </a:r>
            <a:r>
              <a:rPr lang="en-US" dirty="0" err="1"/>
              <a:t>generato</a:t>
            </a:r>
            <a:r>
              <a:rPr lang="en-US" dirty="0"/>
              <a:t> </a:t>
            </a:r>
            <a:r>
              <a:rPr lang="en-US" dirty="0" err="1"/>
              <a:t>si</a:t>
            </a:r>
            <a:r>
              <a:rPr lang="en-US" dirty="0"/>
              <a:t> </a:t>
            </a:r>
            <a:r>
              <a:rPr lang="en-US" dirty="0" err="1"/>
              <a:t>possa</a:t>
            </a:r>
            <a:r>
              <a:rPr lang="en-US" dirty="0"/>
              <a:t> </a:t>
            </a:r>
            <a:r>
              <a:rPr lang="en-US" dirty="0" err="1"/>
              <a:t>adattare</a:t>
            </a:r>
            <a:r>
              <a:rPr lang="en-US" dirty="0"/>
              <a:t> a </a:t>
            </a:r>
            <a:r>
              <a:rPr lang="en-US" dirty="0" err="1"/>
              <a:t>diversi</a:t>
            </a:r>
            <a:r>
              <a:rPr lang="en-US" dirty="0"/>
              <a:t> domini </a:t>
            </a:r>
            <a:r>
              <a:rPr lang="en-US" dirty="0" err="1"/>
              <a:t>applicativi</a:t>
            </a:r>
            <a:r>
              <a:rPr lang="en-US" dirty="0"/>
              <a:t>. Rispetto al </a:t>
            </a:r>
            <a:r>
              <a:rPr lang="en-US" dirty="0" err="1"/>
              <a:t>suo</a:t>
            </a:r>
            <a:r>
              <a:rPr lang="en-US" dirty="0"/>
              <a:t> </a:t>
            </a:r>
            <a:r>
              <a:rPr lang="en-US" dirty="0" err="1"/>
              <a:t>predecessore</a:t>
            </a:r>
            <a:r>
              <a:rPr lang="en-US" dirty="0"/>
              <a:t>, GPT-2 è uno scale-up </a:t>
            </a:r>
            <a:r>
              <a:rPr lang="en-US" dirty="0" err="1"/>
              <a:t>diretto</a:t>
            </a:r>
            <a:r>
              <a:rPr lang="en-US" dirty="0"/>
              <a:t> con </a:t>
            </a:r>
            <a:r>
              <a:rPr lang="en-US" dirty="0" err="1"/>
              <a:t>più</a:t>
            </a:r>
            <a:r>
              <a:rPr lang="en-US" dirty="0"/>
              <a:t> di 10 volte </a:t>
            </a:r>
            <a:r>
              <a:rPr lang="en-US" dirty="0" err="1"/>
              <a:t>i</a:t>
            </a:r>
            <a:r>
              <a:rPr lang="en-US" dirty="0"/>
              <a:t> </a:t>
            </a:r>
            <a:r>
              <a:rPr lang="en-US" dirty="0" err="1"/>
              <a:t>parametri</a:t>
            </a:r>
            <a:r>
              <a:rPr lang="en-US" dirty="0"/>
              <a:t> e </a:t>
            </a:r>
            <a:r>
              <a:rPr lang="en-US" dirty="0" err="1"/>
              <a:t>addestrato</a:t>
            </a:r>
            <a:r>
              <a:rPr lang="en-US" dirty="0"/>
              <a:t> </a:t>
            </a:r>
            <a:r>
              <a:rPr lang="en-US" dirty="0" err="1"/>
              <a:t>su</a:t>
            </a:r>
            <a:r>
              <a:rPr lang="en-US" dirty="0"/>
              <a:t> un dataset 10 volte </a:t>
            </a:r>
            <a:r>
              <a:rPr lang="en-US" dirty="0" err="1"/>
              <a:t>maggiore</a:t>
            </a:r>
            <a:r>
              <a:rPr lang="en-US" dirty="0"/>
              <a:t>. A causa di </a:t>
            </a:r>
            <a:r>
              <a:rPr lang="en-US" dirty="0" err="1"/>
              <a:t>questo</a:t>
            </a:r>
            <a:r>
              <a:rPr lang="en-US" dirty="0"/>
              <a:t> </a:t>
            </a:r>
            <a:r>
              <a:rPr lang="en-US" dirty="0" err="1"/>
              <a:t>progresso</a:t>
            </a:r>
            <a:r>
              <a:rPr lang="en-US" dirty="0"/>
              <a:t> </a:t>
            </a:r>
            <a:r>
              <a:rPr lang="en-US" dirty="0" err="1"/>
              <a:t>quantitativo</a:t>
            </a:r>
            <a:r>
              <a:rPr lang="en-US" dirty="0"/>
              <a:t>, il </a:t>
            </a:r>
            <a:r>
              <a:rPr lang="en-US" dirty="0" err="1"/>
              <a:t>modello</a:t>
            </a:r>
            <a:r>
              <a:rPr lang="en-US" dirty="0"/>
              <a:t> ha </a:t>
            </a:r>
            <a:r>
              <a:rPr lang="en-US" dirty="0" err="1"/>
              <a:t>acquisito</a:t>
            </a:r>
            <a:r>
              <a:rPr lang="en-US" dirty="0"/>
              <a:t> </a:t>
            </a:r>
            <a:r>
              <a:rPr lang="en-US" dirty="0" err="1"/>
              <a:t>imprevedibilmente</a:t>
            </a:r>
            <a:r>
              <a:rPr lang="en-US" dirty="0"/>
              <a:t> </a:t>
            </a:r>
            <a:r>
              <a:rPr lang="en-US" dirty="0" err="1"/>
              <a:t>nuovi</a:t>
            </a:r>
            <a:r>
              <a:rPr lang="en-US" dirty="0"/>
              <a:t> </a:t>
            </a:r>
            <a:r>
              <a:rPr lang="en-US" dirty="0" err="1"/>
              <a:t>talenti</a:t>
            </a:r>
            <a:r>
              <a:rPr lang="en-US" dirty="0"/>
              <a:t> </a:t>
            </a:r>
            <a:r>
              <a:rPr lang="en-US" dirty="0" err="1"/>
              <a:t>qualitativamente</a:t>
            </a:r>
            <a:r>
              <a:rPr lang="en-US" dirty="0"/>
              <a:t>, come la </a:t>
            </a:r>
            <a:r>
              <a:rPr lang="en-US" dirty="0" err="1"/>
              <a:t>capacità</a:t>
            </a:r>
            <a:r>
              <a:rPr lang="en-US" dirty="0"/>
              <a:t> di </a:t>
            </a:r>
            <a:r>
              <a:rPr lang="en-US" dirty="0" err="1"/>
              <a:t>scrivere</a:t>
            </a:r>
            <a:r>
              <a:rPr lang="en-US" dirty="0"/>
              <a:t> </a:t>
            </a:r>
            <a:r>
              <a:rPr lang="en-US" dirty="0" err="1"/>
              <a:t>lunghi</a:t>
            </a:r>
            <a:r>
              <a:rPr lang="en-US" dirty="0"/>
              <a:t> </a:t>
            </a:r>
            <a:r>
              <a:rPr lang="en-US" dirty="0" err="1"/>
              <a:t>saggi</a:t>
            </a:r>
            <a:r>
              <a:rPr lang="en-US" dirty="0"/>
              <a:t> con un </a:t>
            </a:r>
            <a:r>
              <a:rPr lang="en-US" dirty="0" err="1"/>
              <a:t>significato</a:t>
            </a:r>
            <a:r>
              <a:rPr lang="en-US" dirty="0"/>
              <a:t> </a:t>
            </a:r>
            <a:r>
              <a:rPr lang="en-US" dirty="0" err="1"/>
              <a:t>chiaro</a:t>
            </a:r>
            <a:r>
              <a:rPr lang="en-US" dirty="0"/>
              <a:t> e </a:t>
            </a:r>
            <a:r>
              <a:rPr lang="en-US" dirty="0" err="1"/>
              <a:t>risolvere</a:t>
            </a:r>
            <a:r>
              <a:rPr lang="en-US" dirty="0"/>
              <a:t> </a:t>
            </a:r>
            <a:r>
              <a:rPr lang="en-US" dirty="0" err="1"/>
              <a:t>problemi</a:t>
            </a:r>
            <a:r>
              <a:rPr lang="en-US" dirty="0"/>
              <a:t> </a:t>
            </a:r>
            <a:r>
              <a:rPr lang="en-US" dirty="0" err="1"/>
              <a:t>impegnativi</a:t>
            </a:r>
            <a:r>
              <a:rPr lang="en-US" dirty="0"/>
              <a:t> </a:t>
            </a:r>
            <a:r>
              <a:rPr lang="en-US" dirty="0" err="1"/>
              <a:t>che</a:t>
            </a:r>
            <a:r>
              <a:rPr lang="en-US" dirty="0"/>
              <a:t> </a:t>
            </a:r>
            <a:r>
              <a:rPr lang="en-US" dirty="0" err="1"/>
              <a:t>richiedono</a:t>
            </a:r>
            <a:r>
              <a:rPr lang="en-US" dirty="0"/>
              <a:t> le </a:t>
            </a:r>
            <a:r>
              <a:rPr lang="en-US" dirty="0" err="1"/>
              <a:t>basi</a:t>
            </a:r>
            <a:r>
              <a:rPr lang="en-US" dirty="0"/>
              <a:t> di </a:t>
            </a:r>
            <a:r>
              <a:rPr lang="en-US" dirty="0" err="1"/>
              <a:t>una</a:t>
            </a:r>
            <a:r>
              <a:rPr lang="en-US" dirty="0"/>
              <a:t> </a:t>
            </a:r>
            <a:r>
              <a:rPr lang="en-US" dirty="0" err="1"/>
              <a:t>visione</a:t>
            </a:r>
            <a:r>
              <a:rPr lang="en-US" dirty="0"/>
              <a:t> del mondo.</a:t>
            </a:r>
          </a:p>
          <a:p>
            <a:pPr marL="171450" indent="-171450">
              <a:lnSpc>
                <a:spcPct val="90000"/>
              </a:lnSpc>
              <a:spcBef>
                <a:spcPts val="1000"/>
              </a:spcBef>
              <a:buFont typeface="Arial"/>
              <a:buChar char="•"/>
            </a:pPr>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7</a:t>
            </a:fld>
            <a:endParaRPr lang="it-IT"/>
          </a:p>
        </p:txBody>
      </p:sp>
    </p:spTree>
    <p:extLst>
      <p:ext uri="{BB962C8B-B14F-4D97-AF65-F5344CB8AC3E}">
        <p14:creationId xmlns:p14="http://schemas.microsoft.com/office/powerpoint/2010/main" val="319373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16</a:t>
            </a:fld>
            <a:endParaRPr lang="it-IT"/>
          </a:p>
        </p:txBody>
      </p:sp>
    </p:spTree>
    <p:extLst>
      <p:ext uri="{BB962C8B-B14F-4D97-AF65-F5344CB8AC3E}">
        <p14:creationId xmlns:p14="http://schemas.microsoft.com/office/powerpoint/2010/main" val="314290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17</a:t>
            </a:fld>
            <a:endParaRPr lang="it-IT"/>
          </a:p>
        </p:txBody>
      </p:sp>
    </p:spTree>
    <p:extLst>
      <p:ext uri="{BB962C8B-B14F-4D97-AF65-F5344CB8AC3E}">
        <p14:creationId xmlns:p14="http://schemas.microsoft.com/office/powerpoint/2010/main" val="2358986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18</a:t>
            </a:fld>
            <a:endParaRPr lang="it-IT"/>
          </a:p>
        </p:txBody>
      </p:sp>
    </p:spTree>
    <p:extLst>
      <p:ext uri="{BB962C8B-B14F-4D97-AF65-F5344CB8AC3E}">
        <p14:creationId xmlns:p14="http://schemas.microsoft.com/office/powerpoint/2010/main" val="145382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19</a:t>
            </a:fld>
            <a:endParaRPr lang="it-IT"/>
          </a:p>
        </p:txBody>
      </p:sp>
    </p:spTree>
    <p:extLst>
      <p:ext uri="{BB962C8B-B14F-4D97-AF65-F5344CB8AC3E}">
        <p14:creationId xmlns:p14="http://schemas.microsoft.com/office/powerpoint/2010/main" val="1002926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20</a:t>
            </a:fld>
            <a:endParaRPr lang="it-IT"/>
          </a:p>
        </p:txBody>
      </p:sp>
    </p:spTree>
    <p:extLst>
      <p:ext uri="{BB962C8B-B14F-4D97-AF65-F5344CB8AC3E}">
        <p14:creationId xmlns:p14="http://schemas.microsoft.com/office/powerpoint/2010/main" val="1464675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21</a:t>
            </a:fld>
            <a:endParaRPr lang="it-IT"/>
          </a:p>
        </p:txBody>
      </p:sp>
    </p:spTree>
    <p:extLst>
      <p:ext uri="{BB962C8B-B14F-4D97-AF65-F5344CB8AC3E}">
        <p14:creationId xmlns:p14="http://schemas.microsoft.com/office/powerpoint/2010/main" val="382091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22</a:t>
            </a:fld>
            <a:endParaRPr lang="it-IT"/>
          </a:p>
        </p:txBody>
      </p:sp>
    </p:spTree>
    <p:extLst>
      <p:ext uri="{BB962C8B-B14F-4D97-AF65-F5344CB8AC3E}">
        <p14:creationId xmlns:p14="http://schemas.microsoft.com/office/powerpoint/2010/main" val="3968215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23</a:t>
            </a:fld>
            <a:endParaRPr lang="it-IT"/>
          </a:p>
        </p:txBody>
      </p:sp>
    </p:spTree>
    <p:extLst>
      <p:ext uri="{BB962C8B-B14F-4D97-AF65-F5344CB8AC3E}">
        <p14:creationId xmlns:p14="http://schemas.microsoft.com/office/powerpoint/2010/main" val="4164046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24</a:t>
            </a:fld>
            <a:endParaRPr lang="it-IT"/>
          </a:p>
        </p:txBody>
      </p:sp>
    </p:spTree>
    <p:extLst>
      <p:ext uri="{BB962C8B-B14F-4D97-AF65-F5344CB8AC3E}">
        <p14:creationId xmlns:p14="http://schemas.microsoft.com/office/powerpoint/2010/main" val="385831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25</a:t>
            </a:fld>
            <a:endParaRPr lang="it-IT"/>
          </a:p>
        </p:txBody>
      </p:sp>
    </p:spTree>
    <p:extLst>
      <p:ext uri="{BB962C8B-B14F-4D97-AF65-F5344CB8AC3E}">
        <p14:creationId xmlns:p14="http://schemas.microsoft.com/office/powerpoint/2010/main" val="2619858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pPr marL="171450" indent="-171450">
              <a:lnSpc>
                <a:spcPct val="90000"/>
              </a:lnSpc>
              <a:spcBef>
                <a:spcPts val="1000"/>
              </a:spcBef>
              <a:buFont typeface="Arial"/>
              <a:buChar char="•"/>
            </a:pPr>
            <a:r>
              <a:rPr lang="en-US" dirty="0"/>
              <a:t>Sono </a:t>
            </a:r>
            <a:r>
              <a:rPr lang="en-US" dirty="0" err="1"/>
              <a:t>stati</a:t>
            </a:r>
            <a:r>
              <a:rPr lang="en-US" dirty="0"/>
              <a:t> </a:t>
            </a:r>
            <a:r>
              <a:rPr lang="en-US" dirty="0" err="1"/>
              <a:t>rilasciati</a:t>
            </a:r>
            <a:r>
              <a:rPr lang="en-US" dirty="0"/>
              <a:t> </a:t>
            </a:r>
            <a:r>
              <a:rPr lang="en-US" dirty="0" err="1"/>
              <a:t>comunque</a:t>
            </a:r>
            <a:r>
              <a:rPr lang="en-US" dirty="0"/>
              <a:t> </a:t>
            </a:r>
            <a:r>
              <a:rPr lang="en-US" dirty="0" err="1"/>
              <a:t>diversi</a:t>
            </a:r>
            <a:r>
              <a:rPr lang="en-US" dirty="0"/>
              <a:t> </a:t>
            </a:r>
            <a:r>
              <a:rPr lang="en-US" dirty="0" err="1"/>
              <a:t>modelli</a:t>
            </a:r>
            <a:r>
              <a:rPr lang="en-US" dirty="0"/>
              <a:t> di GPT2 come </a:t>
            </a:r>
            <a:r>
              <a:rPr lang="en-US" dirty="0" err="1"/>
              <a:t>mostrato</a:t>
            </a:r>
            <a:r>
              <a:rPr lang="en-US" dirty="0"/>
              <a:t> in </a:t>
            </a:r>
            <a:r>
              <a:rPr lang="en-US" dirty="0" err="1"/>
              <a:t>figura</a:t>
            </a:r>
            <a:r>
              <a:rPr lang="en-US" dirty="0"/>
              <a:t>. </a:t>
            </a:r>
            <a:r>
              <a:rPr lang="en-US" dirty="0" err="1"/>
              <a:t>Questi</a:t>
            </a:r>
            <a:r>
              <a:rPr lang="en-US" dirty="0"/>
              <a:t> </a:t>
            </a:r>
            <a:r>
              <a:rPr lang="en-US" dirty="0" err="1"/>
              <a:t>differiscono</a:t>
            </a:r>
            <a:r>
              <a:rPr lang="en-US" dirty="0"/>
              <a:t> a </a:t>
            </a:r>
            <a:r>
              <a:rPr lang="en-US" dirty="0" err="1"/>
              <a:t>seconda</a:t>
            </a:r>
            <a:r>
              <a:rPr lang="en-US" dirty="0"/>
              <a:t> </a:t>
            </a:r>
            <a:r>
              <a:rPr lang="en-US" dirty="0" err="1"/>
              <a:t>della</a:t>
            </a:r>
            <a:r>
              <a:rPr lang="en-US" dirty="0"/>
              <a:t> </a:t>
            </a:r>
            <a:r>
              <a:rPr lang="en-US" dirty="0" err="1"/>
              <a:t>dimensione</a:t>
            </a:r>
            <a:r>
              <a:rPr lang="en-US" dirty="0"/>
              <a:t>: small (124M </a:t>
            </a:r>
            <a:r>
              <a:rPr lang="en-US" dirty="0" err="1"/>
              <a:t>parametri</a:t>
            </a:r>
            <a:r>
              <a:rPr lang="en-US" dirty="0"/>
              <a:t>), medium (355M </a:t>
            </a:r>
            <a:r>
              <a:rPr lang="en-US" dirty="0" err="1"/>
              <a:t>parametri</a:t>
            </a:r>
            <a:r>
              <a:rPr lang="en-US" dirty="0"/>
              <a:t>), large (774M </a:t>
            </a:r>
            <a:r>
              <a:rPr lang="en-US" dirty="0" err="1"/>
              <a:t>parametri</a:t>
            </a:r>
            <a:r>
              <a:rPr lang="en-US" dirty="0"/>
              <a:t>) ed </a:t>
            </a:r>
            <a:r>
              <a:rPr lang="en-US" dirty="0" err="1"/>
              <a:t>extra large</a:t>
            </a:r>
            <a:r>
              <a:rPr lang="en-US" dirty="0"/>
              <a:t> (1.5BM </a:t>
            </a:r>
            <a:r>
              <a:rPr lang="en-US" dirty="0" err="1"/>
              <a:t>parametri</a:t>
            </a:r>
            <a:r>
              <a:rPr lang="en-US" dirty="0"/>
              <a:t>, ossia </a:t>
            </a:r>
            <a:r>
              <a:rPr lang="en-US" dirty="0" err="1"/>
              <a:t>l’implementazione</a:t>
            </a:r>
            <a:r>
              <a:rPr lang="en-US" dirty="0"/>
              <a:t> </a:t>
            </a:r>
            <a:r>
              <a:rPr lang="en-US" dirty="0" err="1"/>
              <a:t>completa</a:t>
            </a:r>
            <a:r>
              <a:rPr lang="en-US" dirty="0"/>
              <a:t>).</a:t>
            </a:r>
          </a:p>
          <a:p>
            <a:endParaRPr lang="en-US"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8</a:t>
            </a:fld>
            <a:endParaRPr lang="it-IT"/>
          </a:p>
        </p:txBody>
      </p:sp>
    </p:spTree>
    <p:extLst>
      <p:ext uri="{BB962C8B-B14F-4D97-AF65-F5344CB8AC3E}">
        <p14:creationId xmlns:p14="http://schemas.microsoft.com/office/powerpoint/2010/main" val="3364258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26</a:t>
            </a:fld>
            <a:endParaRPr lang="it-IT"/>
          </a:p>
        </p:txBody>
      </p:sp>
    </p:spTree>
    <p:extLst>
      <p:ext uri="{BB962C8B-B14F-4D97-AF65-F5344CB8AC3E}">
        <p14:creationId xmlns:p14="http://schemas.microsoft.com/office/powerpoint/2010/main" val="212137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27</a:t>
            </a:fld>
            <a:endParaRPr lang="it-IT"/>
          </a:p>
        </p:txBody>
      </p:sp>
    </p:spTree>
    <p:extLst>
      <p:ext uri="{BB962C8B-B14F-4D97-AF65-F5344CB8AC3E}">
        <p14:creationId xmlns:p14="http://schemas.microsoft.com/office/powerpoint/2010/main" val="220365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28</a:t>
            </a:fld>
            <a:endParaRPr lang="it-IT"/>
          </a:p>
        </p:txBody>
      </p:sp>
    </p:spTree>
    <p:extLst>
      <p:ext uri="{BB962C8B-B14F-4D97-AF65-F5344CB8AC3E}">
        <p14:creationId xmlns:p14="http://schemas.microsoft.com/office/powerpoint/2010/main" val="414251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29</a:t>
            </a:fld>
            <a:endParaRPr lang="it-IT"/>
          </a:p>
        </p:txBody>
      </p:sp>
    </p:spTree>
    <p:extLst>
      <p:ext uri="{BB962C8B-B14F-4D97-AF65-F5344CB8AC3E}">
        <p14:creationId xmlns:p14="http://schemas.microsoft.com/office/powerpoint/2010/main" val="1051119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30</a:t>
            </a:fld>
            <a:endParaRPr lang="it-IT"/>
          </a:p>
        </p:txBody>
      </p:sp>
    </p:spTree>
    <p:extLst>
      <p:ext uri="{BB962C8B-B14F-4D97-AF65-F5344CB8AC3E}">
        <p14:creationId xmlns:p14="http://schemas.microsoft.com/office/powerpoint/2010/main" val="2092283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21B83B0-B6AD-443C-9C68-748534A47DD4}" type="slidenum">
              <a:rPr lang="it-IT" smtClean="0"/>
              <a:t>31</a:t>
            </a:fld>
            <a:endParaRPr lang="it-IT"/>
          </a:p>
        </p:txBody>
      </p:sp>
    </p:spTree>
    <p:extLst>
      <p:ext uri="{BB962C8B-B14F-4D97-AF65-F5344CB8AC3E}">
        <p14:creationId xmlns:p14="http://schemas.microsoft.com/office/powerpoint/2010/main" val="307015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a:t>la versione 2020 di GPT-3, la prossima generazione della serie, vanta già 116 volte più parametri, fino a 175 miliardi e l'incredibile cifra di 700 terabyte. Anche il set di dati di addestramento GPT-3 è stato ampliato, anche se non così drasticamente. È aumentato di quasi 10 volte fino a 420 gigabyte e ora contiene un gran numero di libri, articoli di Wikipedia e altri testi da altri siti web. Un essere umano impiegherebbe circa 50 anni di lettura ininterrotta, rendendola un'impresa impossibile. Come risultato della generalizzazione del modello, ora è in grado di estrapolare ancora meglio di prima e ha successo anche nelle attività di generazione del testo che si sono verificate raramente o per niente durante l'addestramento. Ora, non è necessario insegnare al modello come affrontare un determinato problema; è sufficiente descriverli e fornire alcuni esempi e GPT-3 imparerà all'istante. Il "cervello universale" sotto forma di GPT-3 alla fine ha sconfitto molti modelli specializzati precedenti.</a:t>
            </a:r>
            <a:endParaRPr lang="en-US"/>
          </a:p>
          <a:p>
            <a:pPr marL="171450" indent="-171450">
              <a:lnSpc>
                <a:spcPct val="90000"/>
              </a:lnSpc>
              <a:spcBef>
                <a:spcPts val="1000"/>
              </a:spcBef>
              <a:buFont typeface="Arial"/>
              <a:buChar char="•"/>
            </a:pPr>
            <a:r>
              <a:rPr lang="it-IT" dirty="0"/>
              <a:t>In termini di parametri, il GPT-3 del 2020 era 100 volte più grande del suo predecessore, mentre i dati del testo di addestramento erano 10 volte più grandi. Ancora una volta, il modello ha imparato a tradurre da altre lingue, eseguire operazioni aritmetiche, eseguire semplici programmazioni, ragionare in sequenza e molto altro come risultato dell'espansione della quantità che ha bruscamente aumentato la qualità. La gif qui sotto mostra semplicemente come nuove abilità che nessuno ha deliberatamente pianificato "germogliano" nel modello con l'aumentare del numero di parametri:</a:t>
            </a:r>
            <a:endParaRPr lang="en-US" dirty="0"/>
          </a:p>
          <a:p>
            <a:pPr marL="171450" indent="-171450">
              <a:lnSpc>
                <a:spcPct val="90000"/>
              </a:lnSpc>
              <a:spcBef>
                <a:spcPts val="1000"/>
              </a:spcBef>
              <a:buFont typeface="Arial"/>
              <a:buChar char="•"/>
            </a:pPr>
            <a:endParaRPr lang="it-IT" dirty="0"/>
          </a:p>
          <a:p>
            <a:pPr marL="171450" indent="-171450">
              <a:lnSpc>
                <a:spcPct val="90000"/>
              </a:lnSpc>
              <a:spcBef>
                <a:spcPts val="1000"/>
              </a:spcBef>
              <a:buFont typeface="Arial"/>
              <a:buChar char="•"/>
            </a:pPr>
            <a:endParaRPr lang="en-US"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9</a:t>
            </a:fld>
            <a:endParaRPr lang="it-IT"/>
          </a:p>
        </p:txBody>
      </p:sp>
    </p:spTree>
    <p:extLst>
      <p:ext uri="{BB962C8B-B14F-4D97-AF65-F5344CB8AC3E}">
        <p14:creationId xmlns:p14="http://schemas.microsoft.com/office/powerpoint/2010/main" val="86328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10</a:t>
            </a:fld>
            <a:endParaRPr lang="it-IT"/>
          </a:p>
        </p:txBody>
      </p:sp>
    </p:spTree>
    <p:extLst>
      <p:ext uri="{BB962C8B-B14F-4D97-AF65-F5344CB8AC3E}">
        <p14:creationId xmlns:p14="http://schemas.microsoft.com/office/powerpoint/2010/main" val="179259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endParaRPr lang="it-IT"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11</a:t>
            </a:fld>
            <a:endParaRPr lang="it-IT"/>
          </a:p>
        </p:txBody>
      </p:sp>
    </p:spTree>
    <p:extLst>
      <p:ext uri="{BB962C8B-B14F-4D97-AF65-F5344CB8AC3E}">
        <p14:creationId xmlns:p14="http://schemas.microsoft.com/office/powerpoint/2010/main" val="194460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12</a:t>
            </a:fld>
            <a:endParaRPr lang="it-IT"/>
          </a:p>
        </p:txBody>
      </p:sp>
    </p:spTree>
    <p:extLst>
      <p:ext uri="{BB962C8B-B14F-4D97-AF65-F5344CB8AC3E}">
        <p14:creationId xmlns:p14="http://schemas.microsoft.com/office/powerpoint/2010/main" val="120833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13</a:t>
            </a:fld>
            <a:endParaRPr lang="it-IT"/>
          </a:p>
        </p:txBody>
      </p:sp>
    </p:spTree>
    <p:extLst>
      <p:ext uri="{BB962C8B-B14F-4D97-AF65-F5344CB8AC3E}">
        <p14:creationId xmlns:p14="http://schemas.microsoft.com/office/powerpoint/2010/main" val="402735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14</a:t>
            </a:fld>
            <a:endParaRPr lang="it-IT"/>
          </a:p>
        </p:txBody>
      </p:sp>
    </p:spTree>
    <p:extLst>
      <p:ext uri="{BB962C8B-B14F-4D97-AF65-F5344CB8AC3E}">
        <p14:creationId xmlns:p14="http://schemas.microsoft.com/office/powerpoint/2010/main" val="156770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15</a:t>
            </a:fld>
            <a:endParaRPr lang="it-IT"/>
          </a:p>
        </p:txBody>
      </p:sp>
    </p:spTree>
    <p:extLst>
      <p:ext uri="{BB962C8B-B14F-4D97-AF65-F5344CB8AC3E}">
        <p14:creationId xmlns:p14="http://schemas.microsoft.com/office/powerpoint/2010/main" val="232002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E11D4B-1926-1593-13DC-85E2236CC4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92D398-4D04-B4E9-1597-34148C40C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F037AC-6135-9BDD-3187-35376E71F2BC}"/>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53677055-DF41-5DD4-612F-3B0B15B689B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3D9860-77FE-4AD3-D6AA-2F6E3858DF84}"/>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2027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D7EF0-CF07-A9AC-C678-D4D5E1D0D4D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7ACB82A-86AE-E8FE-6B0A-08276380F14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2184D7C-07A4-A675-0E5C-801C6FEDEA65}"/>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ADAD6A59-A84B-D032-5CDD-2A24933680D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3714FB-B755-698E-8A2B-D3BA0DD09C49}"/>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76434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E26FBE4-6F74-0284-F772-79BE7ED91E5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EFDE149-A750-F208-EA69-87A93E47455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60356CB-CB6D-9443-2972-183B9B1B4BBF}"/>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FE3F5912-B67E-986E-8D8E-07235DB4D8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5F70B3-A6A3-E090-1EB5-B093C6A23EA9}"/>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93461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99C867-B4E6-A493-035E-54E0E21CD72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D4B25FB-23FC-2B09-B8F4-93193ACFE12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A1017BE-9E95-F032-E37C-00B2D7D15B6E}"/>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8545545C-A5CF-33BB-15C7-1F2F5466D5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C307622-2057-557A-70EF-3DA4D13B1A23}"/>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8762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4CF43C-00E9-0FAB-A286-32E954BFF4D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8B87406-2EC1-972D-8CEE-9B2FCF85C4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9D59D7B-FD01-1548-3ABD-20EE43CC52B0}"/>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C4442F2D-1853-90AE-1D2D-84FB87BE4D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0967E1-FE78-656F-6759-06CDB2040DEA}"/>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06146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16624-9A3C-9C95-B6E0-106FB52D90B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DE6E84-8424-572C-7F01-7BFF40D566F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1D230F6-90C5-38EC-FB46-D09BCA6A95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124E10E-B2B1-6130-AE11-558C6DA07951}"/>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6" name="Segnaposto piè di pagina 5">
            <a:extLst>
              <a:ext uri="{FF2B5EF4-FFF2-40B4-BE49-F238E27FC236}">
                <a16:creationId xmlns:a16="http://schemas.microsoft.com/office/drawing/2014/main" id="{266D7239-9706-20E5-C73E-197079C7B4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3C6B317-84EB-79CC-D8F0-64C389541E97}"/>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5844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C2774-CCE8-F53B-C31F-26B020292FA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BABEEE0-A366-5472-8146-FCCDA5A87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68785EA-25FB-A672-8305-08A3450A135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6483763-EC6E-4055-FAA7-26C21A9BB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974279E-14B6-9C7A-0940-B55AB9C4F2F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C5ED865-20E9-947F-522A-6D65690723C1}"/>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8" name="Segnaposto piè di pagina 7">
            <a:extLst>
              <a:ext uri="{FF2B5EF4-FFF2-40B4-BE49-F238E27FC236}">
                <a16:creationId xmlns:a16="http://schemas.microsoft.com/office/drawing/2014/main" id="{1B9B7C60-BC8F-F6B9-4E73-3D0F277E90B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499E826-D739-AA46-7954-AB3184E3C7F2}"/>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59211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057C1C-B7A6-E777-6CCC-0D00EFE344B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56A4BC-8C6F-6F39-978C-6C3930174F72}"/>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4" name="Segnaposto piè di pagina 3">
            <a:extLst>
              <a:ext uri="{FF2B5EF4-FFF2-40B4-BE49-F238E27FC236}">
                <a16:creationId xmlns:a16="http://schemas.microsoft.com/office/drawing/2014/main" id="{43972FDA-CA57-983F-13D1-0044A575AFD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3D7C289-028A-2B9F-FADB-832ACFF58BAF}"/>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72037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5A36918-2E2F-2266-0698-F318CF3B9DF1}"/>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3" name="Segnaposto piè di pagina 2">
            <a:extLst>
              <a:ext uri="{FF2B5EF4-FFF2-40B4-BE49-F238E27FC236}">
                <a16:creationId xmlns:a16="http://schemas.microsoft.com/office/drawing/2014/main" id="{F2473210-81F2-40DF-03DC-670C81BC441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6824863-E5FE-860D-755A-AADDCD0734D8}"/>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33853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1EEAC2-BECA-2258-67A7-C7CB2050736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78FB845-44FF-86C7-A47F-E1300AF1F1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6B0CF20-CC67-BDAF-1944-0B8D9F835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A0DF381-3C00-C4A5-375E-4889CC0693EC}"/>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6" name="Segnaposto piè di pagina 5">
            <a:extLst>
              <a:ext uri="{FF2B5EF4-FFF2-40B4-BE49-F238E27FC236}">
                <a16:creationId xmlns:a16="http://schemas.microsoft.com/office/drawing/2014/main" id="{FA2BE408-ADE3-9745-0F26-65291F14275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CACDD5F-DAB5-ADA1-DB95-9BE5950BA458}"/>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470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D376FD-7BB7-409A-5386-33B3EDEF86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358978D-086F-0038-BE00-43C1546A92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80AFBCF-61DC-12A1-0FE3-6C380C17C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9FDBA6-878E-D88E-6A87-CB44F2046785}"/>
              </a:ext>
            </a:extLst>
          </p:cNvPr>
          <p:cNvSpPr>
            <a:spLocks noGrp="1"/>
          </p:cNvSpPr>
          <p:nvPr>
            <p:ph type="dt" sz="half" idx="10"/>
          </p:nvPr>
        </p:nvSpPr>
        <p:spPr/>
        <p:txBody>
          <a:bodyPr/>
          <a:lstStyle/>
          <a:p>
            <a:fld id="{5EDFEE78-D776-4054-95B1-3B656C39248E}" type="datetimeFigureOut">
              <a:rPr lang="it-IT" smtClean="0"/>
              <a:t>08/07/2023</a:t>
            </a:fld>
            <a:endParaRPr lang="it-IT"/>
          </a:p>
        </p:txBody>
      </p:sp>
      <p:sp>
        <p:nvSpPr>
          <p:cNvPr id="6" name="Segnaposto piè di pagina 5">
            <a:extLst>
              <a:ext uri="{FF2B5EF4-FFF2-40B4-BE49-F238E27FC236}">
                <a16:creationId xmlns:a16="http://schemas.microsoft.com/office/drawing/2014/main" id="{358EAEEC-59E2-5B35-1C8E-DD64F149FE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88FA1EC-F356-3912-2132-0601D32447FE}"/>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34987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2000">
              <a:srgbClr val="CC00CC"/>
            </a:gs>
            <a:gs pos="100000">
              <a:srgbClr val="FF8F21">
                <a:alpha val="85000"/>
              </a:srgb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31B8A2D-8BC1-4C4C-D258-9DFF31C5F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8CC7629-9DAD-F302-FC50-74D051C75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2913557-925A-A2A5-5550-EA40C603D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FEE78-D776-4054-95B1-3B656C39248E}" type="datetimeFigureOut">
              <a:rPr lang="it-IT" smtClean="0"/>
              <a:t>08/07/2023</a:t>
            </a:fld>
            <a:endParaRPr lang="it-IT"/>
          </a:p>
        </p:txBody>
      </p:sp>
      <p:sp>
        <p:nvSpPr>
          <p:cNvPr id="5" name="Segnaposto piè di pagina 4">
            <a:extLst>
              <a:ext uri="{FF2B5EF4-FFF2-40B4-BE49-F238E27FC236}">
                <a16:creationId xmlns:a16="http://schemas.microsoft.com/office/drawing/2014/main" id="{12C8783D-194E-21ED-DE9D-ACE39D3FE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A69C4C-242B-34BE-AE8C-BF67C7416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2F2B55-09BD-484F-9D71-E2B9E9F47293}" type="slidenum">
              <a:rPr lang="it-IT" smtClean="0"/>
              <a:t>‹N›</a:t>
            </a:fld>
            <a:endParaRPr lang="it-IT"/>
          </a:p>
        </p:txBody>
      </p:sp>
      <p:sp>
        <p:nvSpPr>
          <p:cNvPr id="8" name="Rettangolo 7">
            <a:extLst>
              <a:ext uri="{FF2B5EF4-FFF2-40B4-BE49-F238E27FC236}">
                <a16:creationId xmlns:a16="http://schemas.microsoft.com/office/drawing/2014/main" id="{F373E7E8-752F-DF81-6602-FE0EA0C8EAE8}"/>
              </a:ext>
            </a:extLst>
          </p:cNvPr>
          <p:cNvSpPr/>
          <p:nvPr userDrawn="1"/>
        </p:nvSpPr>
        <p:spPr>
          <a:xfrm>
            <a:off x="0" y="0"/>
            <a:ext cx="12191999" cy="6857999"/>
          </a:xfrm>
          <a:prstGeom prst="rect">
            <a:avLst/>
          </a:prstGeom>
          <a:gradFill flip="none" rotWithShape="1">
            <a:gsLst>
              <a:gs pos="22000">
                <a:srgbClr val="003153">
                  <a:alpha val="49804"/>
                </a:srgbClr>
              </a:gs>
              <a:gs pos="94000">
                <a:srgbClr val="003153"/>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75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hyperlink" Target="http://jalammar.github.io/how-gpt3-works-visualizations-anim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ydascap.tistory.com/74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0.png"/><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0.pn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creativecommons.org/licenses/by-nc-nd/3.0/" TargetMode="External"/><Relationship Id="rId4" Type="http://schemas.openxmlformats.org/officeDocument/2006/relationships/hyperlink" Target="https://www.newgrounds.com/art/view/arindamdhar/three-robots-love-death-robot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3.jpeg"/><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schermata, violetto, cartone animato, Blu cobalto&#10;&#10;Descrizione generata automaticamente">
            <a:extLst>
              <a:ext uri="{FF2B5EF4-FFF2-40B4-BE49-F238E27FC236}">
                <a16:creationId xmlns:a16="http://schemas.microsoft.com/office/drawing/2014/main" id="{04F89CCD-20CA-1DD2-2713-80A5C8BEFFA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1849" y1="28058" x2="51849" y2="28058"/>
                        <a14:foregroundMark x1="49247" y1="25300" x2="49247" y2="25300"/>
                        <a14:foregroundMark x1="44726" y1="19305" x2="44726" y2="19305"/>
                        <a14:foregroundMark x1="39863" y1="25180" x2="39863" y2="25180"/>
                        <a14:foregroundMark x1="42192" y1="38609" x2="42192" y2="38609"/>
                        <a14:foregroundMark x1="35411" y1="41727" x2="35411" y2="41727"/>
                        <a14:foregroundMark x1="65411" y1="35492" x2="65411" y2="35492"/>
                        <a14:foregroundMark x1="66301" y1="24460" x2="66301" y2="24460"/>
                        <a14:foregroundMark x1="72329" y1="19544" x2="72329" y2="19544"/>
                        <a14:foregroundMark x1="72671" y1="39209" x2="72671" y2="39209"/>
                        <a14:foregroundMark x1="65548" y1="35851" x2="65548" y2="35851"/>
                        <a14:foregroundMark x1="36370" y1="39808" x2="36370" y2="39808"/>
                      </a14:backgroundRemoval>
                    </a14:imgEffect>
                  </a14:imgLayer>
                </a14:imgProps>
              </a:ext>
              <a:ext uri="{28A0092B-C50C-407E-A947-70E740481C1C}">
                <a14:useLocalDpi xmlns:a14="http://schemas.microsoft.com/office/drawing/2010/main" val="0"/>
              </a:ext>
            </a:extLst>
          </a:blip>
          <a:stretch>
            <a:fillRect/>
          </a:stretch>
        </p:blipFill>
        <p:spPr>
          <a:xfrm rot="20508193">
            <a:off x="2074071" y="1801325"/>
            <a:ext cx="8044445" cy="4756228"/>
          </a:xfrm>
          <a:prstGeom prst="rect">
            <a:avLst/>
          </a:prstGeom>
        </p:spPr>
      </p:pic>
      <p:grpSp>
        <p:nvGrpSpPr>
          <p:cNvPr id="9" name="Gruppo 8">
            <a:extLst>
              <a:ext uri="{FF2B5EF4-FFF2-40B4-BE49-F238E27FC236}">
                <a16:creationId xmlns:a16="http://schemas.microsoft.com/office/drawing/2014/main" id="{6E4A1C2A-D6D1-7F9F-090E-7DA86C297E6E}"/>
              </a:ext>
            </a:extLst>
          </p:cNvPr>
          <p:cNvGrpSpPr/>
          <p:nvPr/>
        </p:nvGrpSpPr>
        <p:grpSpPr>
          <a:xfrm>
            <a:off x="1187117" y="365188"/>
            <a:ext cx="11166593" cy="6337719"/>
            <a:chOff x="3689612" y="616016"/>
            <a:chExt cx="11582990" cy="6337719"/>
          </a:xfrm>
        </p:grpSpPr>
        <p:sp>
          <p:nvSpPr>
            <p:cNvPr id="6" name="CasellaDiTesto 5">
              <a:extLst>
                <a:ext uri="{FF2B5EF4-FFF2-40B4-BE49-F238E27FC236}">
                  <a16:creationId xmlns:a16="http://schemas.microsoft.com/office/drawing/2014/main" id="{4E5690FD-3013-06DB-D3BF-B6513C6D8E0F}"/>
                </a:ext>
              </a:extLst>
            </p:cNvPr>
            <p:cNvSpPr txBox="1"/>
            <p:nvPr/>
          </p:nvSpPr>
          <p:spPr>
            <a:xfrm>
              <a:off x="3689612" y="616016"/>
              <a:ext cx="9771808" cy="1538883"/>
            </a:xfrm>
            <a:prstGeom prst="rect">
              <a:avLst/>
            </a:prstGeom>
            <a:noFill/>
          </p:spPr>
          <p:txBody>
            <a:bodyPr wrap="square" lIns="91440" tIns="45720" rIns="91440" bIns="45720" rtlCol="0" anchor="t">
              <a:spAutoFit/>
            </a:bodyPr>
            <a:lstStyle/>
            <a:p>
              <a:pPr algn="ctr"/>
              <a:r>
                <a:rPr lang="it-IT" sz="6600" dirty="0">
                  <a:solidFill>
                    <a:schemeClr val="bg1"/>
                  </a:solidFill>
                  <a:cs typeface="Calibri"/>
                </a:rPr>
                <a:t>ChatGPT </a:t>
              </a:r>
            </a:p>
            <a:p>
              <a:pPr algn="ctr"/>
              <a:r>
                <a:rPr lang="it-IT" sz="2800" dirty="0">
                  <a:solidFill>
                    <a:schemeClr val="bg1"/>
                  </a:solidFill>
                  <a:cs typeface="Calibri"/>
                </a:rPr>
                <a:t>Esplorando il potere dell'Intelligenza Conversazionale</a:t>
              </a:r>
            </a:p>
          </p:txBody>
        </p:sp>
        <p:sp>
          <p:nvSpPr>
            <p:cNvPr id="7" name="CasellaDiTesto 6">
              <a:extLst>
                <a:ext uri="{FF2B5EF4-FFF2-40B4-BE49-F238E27FC236}">
                  <a16:creationId xmlns:a16="http://schemas.microsoft.com/office/drawing/2014/main" id="{905259CD-1286-E55F-8168-470ABEFDB0F2}"/>
                </a:ext>
              </a:extLst>
            </p:cNvPr>
            <p:cNvSpPr txBox="1"/>
            <p:nvPr/>
          </p:nvSpPr>
          <p:spPr>
            <a:xfrm>
              <a:off x="9695963" y="6122738"/>
              <a:ext cx="5576639" cy="830997"/>
            </a:xfrm>
            <a:prstGeom prst="rect">
              <a:avLst/>
            </a:prstGeom>
            <a:noFill/>
          </p:spPr>
          <p:txBody>
            <a:bodyPr wrap="square" lIns="91440" tIns="45720" rIns="91440" bIns="45720" rtlCol="0" anchor="t">
              <a:spAutoFit/>
            </a:bodyPr>
            <a:lstStyle/>
            <a:p>
              <a:pPr algn="ctr"/>
              <a:r>
                <a:rPr lang="it-IT" sz="2400" dirty="0">
                  <a:solidFill>
                    <a:schemeClr val="bg1"/>
                  </a:solidFill>
                  <a:cs typeface="Calibri"/>
                </a:rPr>
                <a:t>Relatori : </a:t>
              </a:r>
            </a:p>
            <a:p>
              <a:pPr algn="ctr"/>
              <a:r>
                <a:rPr lang="it-IT" sz="2400" dirty="0">
                  <a:solidFill>
                    <a:schemeClr val="bg1"/>
                  </a:solidFill>
                  <a:cs typeface="Calibri"/>
                </a:rPr>
                <a:t>Mattias Caliandro, Mirco Caputo</a:t>
              </a:r>
              <a:endParaRPr lang="it-IT">
                <a:solidFill>
                  <a:schemeClr val="bg1"/>
                </a:solidFill>
              </a:endParaRPr>
            </a:p>
          </p:txBody>
        </p:sp>
      </p:grpSp>
    </p:spTree>
    <p:extLst>
      <p:ext uri="{BB962C8B-B14F-4D97-AF65-F5344CB8AC3E}">
        <p14:creationId xmlns:p14="http://schemas.microsoft.com/office/powerpoint/2010/main" val="564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3158194"/>
            <a:ext cx="1996069" cy="1058088"/>
          </a:xfrm>
        </p:spPr>
        <p:txBody>
          <a:bodyPr anchor="b">
            <a:normAutofit/>
          </a:bodyPr>
          <a:lstStyle/>
          <a:p>
            <a:r>
              <a:rPr lang="it-IT" sz="5400" b="1" dirty="0">
                <a:solidFill>
                  <a:schemeClr val="bg1"/>
                </a:solidFill>
                <a:cs typeface="Calibri Light"/>
              </a:rPr>
              <a:t>GPT-3</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3817409" y="659342"/>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magine 4" descr="Immagine che contiene diagramma, schematico">
            <a:extLst>
              <a:ext uri="{FF2B5EF4-FFF2-40B4-BE49-F238E27FC236}">
                <a16:creationId xmlns:a16="http://schemas.microsoft.com/office/drawing/2014/main" id="{52E76A8F-5742-0051-8002-228F204F0A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050272" y="768478"/>
            <a:ext cx="6129941" cy="3360812"/>
          </a:xfrm>
          <a:prstGeom prst="rect">
            <a:avLst/>
          </a:prstGeom>
        </p:spPr>
      </p:pic>
      <p:sp>
        <p:nvSpPr>
          <p:cNvPr id="8" name="Segnaposto contenuto 2">
            <a:extLst>
              <a:ext uri="{FF2B5EF4-FFF2-40B4-BE49-F238E27FC236}">
                <a16:creationId xmlns:a16="http://schemas.microsoft.com/office/drawing/2014/main" id="{6083BD7C-3F7F-1F93-7005-465CB3ADED46}"/>
              </a:ext>
            </a:extLst>
          </p:cNvPr>
          <p:cNvSpPr txBox="1">
            <a:spLocks/>
          </p:cNvSpPr>
          <p:nvPr/>
        </p:nvSpPr>
        <p:spPr>
          <a:xfrm>
            <a:off x="6809834" y="4422056"/>
            <a:ext cx="3384498" cy="160849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300" dirty="0">
                <a:solidFill>
                  <a:schemeClr val="bg1"/>
                </a:solidFill>
                <a:cs typeface="Calibri"/>
              </a:rPr>
              <a:t>GPT-3 è unicamente un modello di encoder, il che significa che prende in input una sequenza di parole o token e genera una rappresentazione contestuale per ciascuno di essi. </a:t>
            </a:r>
            <a:endParaRPr lang="it-IT">
              <a:solidFill>
                <a:schemeClr val="bg1"/>
              </a:solidFill>
              <a:cs typeface="Calibri"/>
            </a:endParaRPr>
          </a:p>
          <a:p>
            <a:pPr marL="0" indent="0">
              <a:buNone/>
            </a:pPr>
            <a:r>
              <a:rPr lang="it-IT" sz="1300" dirty="0">
                <a:solidFill>
                  <a:schemeClr val="bg1"/>
                </a:solidFill>
                <a:cs typeface="Calibri"/>
              </a:rPr>
              <a:t>Queste rappresentazioni vengono quindi utilizzate per compiere diverse attività linguistiche come generare testo, completare frasi o rispondere a domande.</a:t>
            </a:r>
            <a:endParaRPr lang="it-IT">
              <a:solidFill>
                <a:schemeClr val="bg1"/>
              </a:solidFill>
              <a:cs typeface="Calibri"/>
            </a:endParaRPr>
          </a:p>
        </p:txBody>
      </p:sp>
      <p:pic>
        <p:nvPicPr>
          <p:cNvPr id="11" name="Immagine 10" descr="Immagine che contiene diagramma">
            <a:extLst>
              <a:ext uri="{FF2B5EF4-FFF2-40B4-BE49-F238E27FC236}">
                <a16:creationId xmlns:a16="http://schemas.microsoft.com/office/drawing/2014/main" id="{7D42D308-5616-E04B-DD43-2A367C4CE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9161" y="4289442"/>
            <a:ext cx="2614884" cy="1745676"/>
          </a:xfrm>
          <a:prstGeom prst="rect">
            <a:avLst/>
          </a:prstGeom>
        </p:spPr>
      </p:pic>
    </p:spTree>
    <p:extLst>
      <p:ext uri="{BB962C8B-B14F-4D97-AF65-F5344CB8AC3E}">
        <p14:creationId xmlns:p14="http://schemas.microsoft.com/office/powerpoint/2010/main" val="23719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937715" cy="3556380"/>
          </a:xfrm>
        </p:spPr>
        <p:txBody>
          <a:bodyPr anchor="b">
            <a:normAutofit/>
          </a:bodyPr>
          <a:lstStyle/>
          <a:p>
            <a:r>
              <a:rPr lang="it-IT" sz="5400" b="1" dirty="0">
                <a:solidFill>
                  <a:schemeClr val="bg1"/>
                </a:solidFill>
                <a:cs typeface="Calibri Light"/>
              </a:rPr>
              <a:t>GPT-3.5</a:t>
            </a:r>
            <a:br>
              <a:rPr lang="it-IT" sz="5400" b="1" dirty="0">
                <a:solidFill>
                  <a:schemeClr val="bg1"/>
                </a:solidFill>
                <a:cs typeface="Calibri Light"/>
              </a:rPr>
            </a:br>
            <a:r>
              <a:rPr lang="it-IT" sz="5400" b="1" dirty="0">
                <a:solidFill>
                  <a:schemeClr val="bg1"/>
                </a:solidFill>
                <a:cs typeface="Calibri Light"/>
              </a:rPr>
              <a:t>(</a:t>
            </a:r>
            <a:r>
              <a:rPr lang="it-IT" sz="5400" b="1" dirty="0" err="1">
                <a:solidFill>
                  <a:schemeClr val="bg1"/>
                </a:solidFill>
                <a:cs typeface="Calibri Light"/>
              </a:rPr>
              <a:t>InstructGPT</a:t>
            </a:r>
            <a:r>
              <a:rPr lang="it-IT" sz="5400" b="1" dirty="0">
                <a:solidFill>
                  <a:schemeClr val="bg1"/>
                </a:solidFill>
                <a:cs typeface="Calibri Light"/>
              </a:rPr>
              <a:t>)</a:t>
            </a:r>
          </a:p>
        </p:txBody>
      </p:sp>
      <p:pic>
        <p:nvPicPr>
          <p:cNvPr id="4" name="Immagine 4" descr="Free stock photo of artificial intelligence, machine learning">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16611" r="16611"/>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5" name="Segnaposto contenuto 2">
            <a:extLst>
              <a:ext uri="{FF2B5EF4-FFF2-40B4-BE49-F238E27FC236}">
                <a16:creationId xmlns:a16="http://schemas.microsoft.com/office/drawing/2014/main" id="{018D8E2A-FFD6-C0A1-2616-8D762849E1F0}"/>
              </a:ext>
            </a:extLst>
          </p:cNvPr>
          <p:cNvSpPr txBox="1">
            <a:spLocks/>
          </p:cNvSpPr>
          <p:nvPr/>
        </p:nvSpPr>
        <p:spPr>
          <a:xfrm>
            <a:off x="778562" y="4436461"/>
            <a:ext cx="3942351" cy="177664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it-IT" sz="1300" err="1">
                <a:solidFill>
                  <a:schemeClr val="bg1"/>
                </a:solidFill>
                <a:cs typeface="Calibri"/>
              </a:rPr>
              <a:t>InstructGPT</a:t>
            </a:r>
            <a:r>
              <a:rPr lang="it-IT" sz="1300" dirty="0">
                <a:solidFill>
                  <a:schemeClr val="bg1"/>
                </a:solidFill>
                <a:cs typeface="Calibri"/>
              </a:rPr>
              <a:t> (o Codex) è stato addestrato su una vasta quantità di testo di programmazione proveniente da diverse fonti, consentendogli di comprendere il contesto e generare codice Python funzionante. </a:t>
            </a:r>
            <a:endParaRPr lang="it-IT" sz="1300">
              <a:solidFill>
                <a:schemeClr val="bg1"/>
              </a:solidFill>
              <a:cs typeface="Calibri"/>
            </a:endParaRPr>
          </a:p>
          <a:p>
            <a:pPr marL="0" indent="0">
              <a:buFont typeface="Arial" panose="020B0604020202020204" pitchFamily="34" charset="0"/>
              <a:buNone/>
            </a:pPr>
            <a:r>
              <a:rPr lang="it-IT" sz="1300" dirty="0">
                <a:solidFill>
                  <a:schemeClr val="bg1"/>
                </a:solidFill>
                <a:cs typeface="Calibri"/>
              </a:rPr>
              <a:t>Può essere utilizzato per assistere gli sviluppatori nella scrittura di codice, fornendo suggerimenti, completamenti automatici e persino scrivendo intere funzioni o blocchi di codice.</a:t>
            </a:r>
          </a:p>
          <a:p>
            <a:pPr marL="0" indent="0" fontAlgn="base">
              <a:buFont typeface="Arial" panose="020B0604020202020204" pitchFamily="34" charset="0"/>
              <a:buNone/>
            </a:pPr>
            <a:endParaRPr lang="it-IT" sz="1700">
              <a:latin typeface="roboto"/>
              <a:ea typeface="roboto"/>
              <a:cs typeface="roboto"/>
            </a:endParaRPr>
          </a:p>
        </p:txBody>
      </p:sp>
      <p:pic>
        <p:nvPicPr>
          <p:cNvPr id="9" name="Immagine 8" descr="Immagine che contiene cartone animato, violetto, Magenta, vestiti&#10;&#10;Descrizione generata automaticamente">
            <a:extLst>
              <a:ext uri="{FF2B5EF4-FFF2-40B4-BE49-F238E27FC236}">
                <a16:creationId xmlns:a16="http://schemas.microsoft.com/office/drawing/2014/main" id="{BBD3454C-4BBA-0071-DD48-A6710164531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750" b="98625" l="1500" r="99917">
                        <a14:foregroundMark x1="22667" y1="36625" x2="22667" y2="36625"/>
                        <a14:foregroundMark x1="24917" y1="20125" x2="24917" y2="20125"/>
                        <a14:foregroundMark x1="27083" y1="29750" x2="27083" y2="29750"/>
                        <a14:foregroundMark x1="25917" y1="31375" x2="25917" y2="31375"/>
                        <a14:foregroundMark x1="8667" y1="25250" x2="8667" y2="25250"/>
                        <a14:foregroundMark x1="4750" y1="24000" x2="4750" y2="24000"/>
                        <a14:foregroundMark x1="5083" y1="17125" x2="5083" y2="17125"/>
                        <a14:foregroundMark x1="5083" y1="15250" x2="5083" y2="15250"/>
                        <a14:foregroundMark x1="7250" y1="43250" x2="7250" y2="43250"/>
                        <a14:foregroundMark x1="23000" y1="36625" x2="23000" y2="36625"/>
                        <a14:foregroundMark x1="25917" y1="29500" x2="25917" y2="29500"/>
                        <a14:foregroundMark x1="31833" y1="33875" x2="31833" y2="33875"/>
                        <a14:foregroundMark x1="33000" y1="36375" x2="33000" y2="36375"/>
                        <a14:foregroundMark x1="34250" y1="33375" x2="34250" y2="33375"/>
                        <a14:foregroundMark x1="33583" y1="36875" x2="33583" y2="36875"/>
                        <a14:foregroundMark x1="33583" y1="38750" x2="33583" y2="38750"/>
                        <a14:foregroundMark x1="5917" y1="16125" x2="5917" y2="16125"/>
                        <a14:foregroundMark x1="4417" y1="27750" x2="4417" y2="27750"/>
                        <a14:foregroundMark x1="4917" y1="31125" x2="4917" y2="31125"/>
                        <a14:foregroundMark x1="4917" y1="39750" x2="4917" y2="39750"/>
                        <a14:foregroundMark x1="3583" y1="43000" x2="3583" y2="43000"/>
                        <a14:foregroundMark x1="5583" y1="36125" x2="5583" y2="36125"/>
                        <a14:foregroundMark x1="4417" y1="31875" x2="4583" y2="48625"/>
                        <a14:foregroundMark x1="4583" y1="48625" x2="4750" y2="49375"/>
                        <a14:foregroundMark x1="1500" y1="23750" x2="4750" y2="13000"/>
                        <a14:foregroundMark x1="4750" y1="35625" x2="2917" y2="59250"/>
                        <a14:foregroundMark x1="4250" y1="61875" x2="5750" y2="58750"/>
                        <a14:foregroundMark x1="22833" y1="68875" x2="24917" y2="67625"/>
                        <a14:foregroundMark x1="15583" y1="60500" x2="15583" y2="60500"/>
                        <a14:foregroundMark x1="17583" y1="62375" x2="18000" y2="64875"/>
                        <a14:foregroundMark x1="2917" y1="82625" x2="4000" y2="96625"/>
                        <a14:foregroundMark x1="4000" y1="96625" x2="8167" y2="96125"/>
                        <a14:foregroundMark x1="39333" y1="98375" x2="45583" y2="98625"/>
                        <a14:foregroundMark x1="53500" y1="97125" x2="76167" y2="79875"/>
                        <a14:foregroundMark x1="76167" y1="79875" x2="71167" y2="58875"/>
                        <a14:foregroundMark x1="71167" y1="58875" x2="62500" y2="54750"/>
                        <a14:foregroundMark x1="62500" y1="54750" x2="62500" y2="54750"/>
                        <a14:foregroundMark x1="80833" y1="82875" x2="80833" y2="82875"/>
                        <a14:foregroundMark x1="82333" y1="65625" x2="74917" y2="60500"/>
                        <a14:foregroundMark x1="74583" y1="85500" x2="78750" y2="87500"/>
                        <a14:foregroundMark x1="89083" y1="94625" x2="96000" y2="85250"/>
                        <a14:foregroundMark x1="96000" y1="85250" x2="96417" y2="79875"/>
                        <a14:foregroundMark x1="75917" y1="39000" x2="75583" y2="18875"/>
                        <a14:foregroundMark x1="83000" y1="34875" x2="83167" y2="32125"/>
                        <a14:foregroundMark x1="98167" y1="92125" x2="98000" y2="95625"/>
                        <a14:foregroundMark x1="95224" y1="64826" x2="95115" y2="65595"/>
                        <a14:foregroundMark x1="96333" y1="82250" x2="96333" y2="82250"/>
                        <a14:foregroundMark x1="95000" y1="19750" x2="95000" y2="19750"/>
                        <a14:foregroundMark x1="93417" y1="14375" x2="94333" y2="21000"/>
                        <a14:foregroundMark x1="97000" y1="21000" x2="96500" y2="26250"/>
                        <a14:foregroundMark x1="96167" y1="17375" x2="95333" y2="26250"/>
                        <a14:foregroundMark x1="96833" y1="16625" x2="96833" y2="16625"/>
                        <a14:foregroundMark x1="95167" y1="10000" x2="95167" y2="10000"/>
                        <a14:foregroundMark x1="95167" y1="6000" x2="95167" y2="6000"/>
                        <a14:foregroundMark x1="95833" y1="5750" x2="95667" y2="10500"/>
                        <a14:foregroundMark x1="95833" y1="12375" x2="96167" y2="15625"/>
                        <a14:foregroundMark x1="96333" y1="10250" x2="96833" y2="18125"/>
                        <a14:foregroundMark x1="94833" y1="10250" x2="94833" y2="14875"/>
                        <a14:foregroundMark x1="93917" y1="13875" x2="90250" y2="23000"/>
                        <a14:foregroundMark x1="89750" y1="22500" x2="89417" y2="20750"/>
                        <a14:foregroundMark x1="90583" y1="24750" x2="89917" y2="23500"/>
                        <a14:foregroundMark x1="90750" y1="24000" x2="90083" y2="23000"/>
                        <a14:foregroundMark x1="93083" y1="18375" x2="95460" y2="30561"/>
                        <a14:foregroundMark x1="95867" y1="30750" x2="98750" y2="18125"/>
                        <a14:foregroundMark x1="98750" y1="18125" x2="93750" y2="18125"/>
                        <a14:foregroundMark x1="93583" y1="11875" x2="93583" y2="11875"/>
                        <a14:foregroundMark x1="94833" y1="11625" x2="94833" y2="11625"/>
                        <a14:foregroundMark x1="94500" y1="11250" x2="94500" y2="11250"/>
                        <a14:foregroundMark x1="94500" y1="10000" x2="94833" y2="11250"/>
                        <a14:foregroundMark x1="95000" y1="12125" x2="95000" y2="12125"/>
                        <a14:foregroundMark x1="94667" y1="12125" x2="94667" y2="12125"/>
                        <a14:foregroundMark x1="94667" y1="13375" x2="94667" y2="13375"/>
                        <a14:foregroundMark x1="94833" y1="14875" x2="94833" y2="14875"/>
                        <a14:foregroundMark x1="95000" y1="16125" x2="95000" y2="16125"/>
                        <a14:foregroundMark x1="94833" y1="17375" x2="95000" y2="15125"/>
                        <a14:foregroundMark x1="95000" y1="13625" x2="95000" y2="13625"/>
                        <a14:foregroundMark x1="95000" y1="12125" x2="95000" y2="12875"/>
                        <a14:foregroundMark x1="95000" y1="14375" x2="95500" y2="13625"/>
                        <a14:foregroundMark x1="94833" y1="14375" x2="95000" y2="16375"/>
                        <a14:foregroundMark x1="97167" y1="11625" x2="97167" y2="11625"/>
                        <a14:foregroundMark x1="97167" y1="10250" x2="97167" y2="10250"/>
                        <a14:foregroundMark x1="97167" y1="10250" x2="99583" y2="15375"/>
                        <a14:foregroundMark x1="99000" y1="14125" x2="98500" y2="13875"/>
                        <a14:foregroundMark x1="99250" y1="20000" x2="99250" y2="21250"/>
                        <a14:foregroundMark x1="97833" y1="22500" x2="98333" y2="27875"/>
                        <a14:foregroundMark x1="97500" y1="22000" x2="98000" y2="20250"/>
                        <a14:foregroundMark x1="99250" y1="30375" x2="99250" y2="30375"/>
                        <a14:foregroundMark x1="99000" y1="30125" x2="99250" y2="27625"/>
                        <a14:foregroundMark x1="99555" y1="31082" x2="99417" y2="29625"/>
                        <a14:foregroundMark x1="99250" y1="30625" x2="99583" y2="29375"/>
                        <a14:foregroundMark x1="99597" y1="31082" x2="99917" y2="30125"/>
                        <a14:foregroundMark x1="99417" y1="30375" x2="99260" y2="31082"/>
                        <a14:foregroundMark x1="99000" y1="30375" x2="99000" y2="31082"/>
                        <a14:foregroundMark x1="96500" y1="8250" x2="96667" y2="7250"/>
                        <a14:foregroundMark x1="94833" y1="10500" x2="95167" y2="15875"/>
                        <a14:foregroundMark x1="98833" y1="20500" x2="97667" y2="20500"/>
                        <a14:foregroundMark x1="98167" y1="27625" x2="98500" y2="29875"/>
                        <a14:foregroundMark x1="98000" y1="20500" x2="98167" y2="24250"/>
                        <a14:foregroundMark x1="94049" y1="29902" x2="93417" y2="27375"/>
                        <a14:foregroundMark x1="97000" y1="30625" x2="97000" y2="31082"/>
                        <a14:foregroundMark x1="97833" y1="30375" x2="97854" y2="31082"/>
                        <a14:foregroundMark x1="98500" y1="45875" x2="98446" y2="46681"/>
                        <a14:foregroundMark x1="97336" y1="61211" x2="97096" y2="61190"/>
                        <a14:foregroundMark x1="97000" y1="92875" x2="97000" y2="92875"/>
                        <a14:backgroundMark x1="39083" y1="61625" x2="39083" y2="61625"/>
                        <a14:backgroundMark x1="40750" y1="65750" x2="40583" y2="65750"/>
                        <a14:backgroundMark x1="583" y1="41500" x2="583" y2="41500"/>
                        <a14:backgroundMark x1="92250" y1="38750" x2="92250" y2="38750"/>
                        <a14:backgroundMark x1="92473" y1="35750" x2="92250" y2="28625"/>
                        <a14:backgroundMark x1="92750" y1="44625" x2="92499" y2="36593"/>
                        <a14:backgroundMark x1="91417" y1="24750" x2="92583" y2="39250"/>
                        <a14:backgroundMark x1="92417" y1="46375" x2="91917" y2="38750"/>
                        <a14:backgroundMark x1="92917" y1="47625" x2="92083" y2="37000"/>
                        <a14:backgroundMark x1="92250" y1="50115" x2="92250" y2="48875"/>
                        <a14:backgroundMark x1="38750" y1="61125" x2="38750" y2="59125"/>
                        <a14:backgroundMark x1="45167" y1="64125" x2="28833" y2="52000"/>
                        <a14:backgroundMark x1="28833" y1="52000" x2="28583" y2="51000"/>
                        <a14:backgroundMark x1="417" y1="46375" x2="417" y2="46375"/>
                        <a14:backgroundMark x1="917" y1="47125" x2="917" y2="44625"/>
                        <a14:backgroundMark x1="250" y1="42000" x2="583" y2="36750"/>
                        <a14:backgroundMark x1="91250" y1="50750" x2="91583" y2="40250"/>
                        <a14:backgroundMark x1="92250" y1="43125" x2="91583" y2="42000"/>
                        <a14:backgroundMark x1="91917" y1="49375" x2="91583" y2="46125"/>
                        <a14:backgroundMark x1="91583" y1="44125" x2="92083" y2="49625"/>
                        <a14:backgroundMark x1="92917" y1="48875" x2="91904" y2="50299"/>
                        <a14:backgroundMark x1="91083" y1="41500" x2="92083" y2="42875"/>
                        <a14:backgroundMark x1="94833" y1="66750" x2="95676" y2="63196"/>
                        <a14:backgroundMark x1="92503" y1="50619" x2="89417" y2="42375"/>
                        <a14:backgroundMark x1="98167" y1="65750" x2="97115" y2="62939"/>
                        <a14:backgroundMark x1="89990" y1="19533" x2="90000" y2="19125"/>
                        <a14:backgroundMark x1="89417" y1="42375" x2="89937" y2="21654"/>
                        <a14:backgroundMark x1="97139" y1="8984" x2="99417" y2="5750"/>
                        <a14:backgroundMark x1="90000" y1="19125" x2="90358" y2="18616"/>
                        <a14:backgroundMark x1="91176" y1="16582" x2="90500" y2="10375"/>
                        <a14:backgroundMark x1="92649" y1="30125" x2="91880" y2="23057"/>
                        <a14:backgroundMark x1="96500" y1="65500" x2="96245" y2="63156"/>
                        <a14:backgroundMark x1="90500" y1="10375" x2="93653" y2="11924"/>
                        <a14:backgroundMark x1="99257" y1="29627" x2="99236" y2="30375"/>
                        <a14:backgroundMark x1="99526" y1="19952" x2="99515" y2="20349"/>
                        <a14:backgroundMark x1="99636" y1="15992" x2="99526" y2="19918"/>
                        <a14:backgroundMark x1="97885" y1="63489" x2="96667" y2="65500"/>
                        <a14:backgroundMark x1="98164" y1="63029" x2="97896" y2="63472"/>
                        <a14:backgroundMark x1="93478" y1="41001" x2="92917" y2="37250"/>
                        <a14:backgroundMark x1="93338" y1="38073" x2="92417" y2="50250"/>
                        <a14:backgroundMark x1="92899" y1="41664" x2="92527" y2="50602"/>
                        <a14:backgroundMark x1="91260" y1="58901" x2="91083" y2="61875"/>
                        <a14:backgroundMark x1="92083" y1="45125" x2="91727" y2="51077"/>
                        <a14:backgroundMark x1="91583" y1="49125" x2="91875" y2="51749"/>
                        <a14:backgroundMark x1="94214" y1="62165" x2="94167" y2="62625"/>
                        <a14:backgroundMark x1="95517" y1="63084" x2="95500" y2="64375"/>
                        <a14:backgroundMark x1="95500" y1="64375" x2="95500" y2="63875"/>
                        <a14:backgroundMark x1="96107" y1="61062" x2="96000" y2="64875"/>
                        <a14:backgroundMark x1="97020" y1="61466" x2="96833" y2="64125"/>
                        <a14:backgroundMark x1="92821" y1="36929" x2="92250" y2="42000"/>
                        <a14:backgroundMark x1="93700" y1="29112" x2="93586" y2="30125"/>
                        <a14:backgroundMark x1="93250" y1="27875" x2="93081" y2="30125"/>
                        <a14:backgroundMark x1="90827" y1="26178" x2="90583" y2="33375"/>
                        <a14:backgroundMark x1="90916" y1="23542" x2="90843" y2="25709"/>
                        <a14:backgroundMark x1="92515" y1="23035" x2="92250" y2="29125"/>
                        <a14:backgroundMark x1="92032" y1="22680" x2="91917" y2="25750"/>
                        <a14:backgroundMark x1="92495" y1="22932" x2="92583" y2="26250"/>
                        <a14:backgroundMark x1="97667" y1="4500" x2="97371" y2="10102"/>
                        <a14:backgroundMark x1="70083" y1="51000" x2="65333" y2="45875"/>
                        <a14:backgroundMark x1="91417" y1="57000" x2="95000" y2="58875"/>
                        <a14:backgroundMark x1="95833" y1="56750" x2="95500" y2="60375"/>
                        <a14:backgroundMark x1="94500" y1="58625" x2="94833" y2="61375"/>
                        <a14:backgroundMark x1="95500" y1="60375" x2="95667" y2="61375"/>
                        <a14:backgroundMark x1="95833" y1="60125" x2="96667" y2="62375"/>
                        <a14:backgroundMark x1="96500" y1="59375" x2="97167" y2="58125"/>
                        <a14:backgroundMark x1="97167" y1="57000" x2="97167" y2="56250"/>
                        <a14:backgroundMark x1="96167" y1="57000" x2="94500" y2="59875"/>
                        <a14:backgroundMark x1="91583" y1="55750" x2="91583" y2="55750"/>
                        <a14:backgroundMark x1="91250" y1="57000" x2="94333" y2="57000"/>
                        <a14:backgroundMark x1="91583" y1="56750" x2="94500" y2="56750"/>
                        <a14:backgroundMark x1="91083" y1="56750" x2="94500" y2="56500"/>
                        <a14:backgroundMark x1="95667" y1="56250" x2="97333" y2="55750"/>
                        <a14:backgroundMark x1="92583" y1="56750" x2="97333" y2="46125"/>
                        <a14:backgroundMark x1="97333" y1="46125" x2="97167" y2="44375"/>
                        <a14:backgroundMark x1="96000" y1="55500" x2="96000" y2="51500"/>
                        <a14:backgroundMark x1="95167" y1="55750" x2="97667" y2="49875"/>
                        <a14:backgroundMark x1="94833" y1="55000" x2="96833" y2="52250"/>
                        <a14:backgroundMark x1="94833" y1="56000" x2="95000" y2="51000"/>
                        <a14:backgroundMark x1="95333" y1="56250" x2="96167" y2="51500"/>
                        <a14:backgroundMark x1="95000" y1="56000" x2="95500" y2="52750"/>
                        <a14:backgroundMark x1="94167" y1="53750" x2="94167" y2="53750"/>
                        <a14:backgroundMark x1="94833" y1="54250" x2="93583" y2="55500"/>
                        <a14:backgroundMark x1="95667" y1="54500" x2="94500" y2="55750"/>
                        <a14:backgroundMark x1="95500" y1="53000" x2="94167" y2="54250"/>
                        <a14:backgroundMark x1="95333" y1="52500" x2="93750" y2="56000"/>
                        <a14:backgroundMark x1="93250" y1="54000" x2="91250" y2="56500"/>
                        <a14:backgroundMark x1="91250" y1="55750" x2="91250" y2="55750"/>
                        <a14:backgroundMark x1="96500" y1="53750" x2="96833" y2="58375"/>
                        <a14:backgroundMark x1="97833" y1="55000" x2="98167" y2="50250"/>
                        <a14:backgroundMark x1="97167" y1="54750" x2="96500" y2="46625"/>
                        <a14:backgroundMark x1="98000" y1="52750" x2="97833" y2="47625"/>
                        <a14:backgroundMark x1="97167" y1="52750" x2="96833" y2="47625"/>
                        <a14:backgroundMark x1="98333" y1="54500" x2="97500" y2="54750"/>
                        <a14:backgroundMark x1="98000" y1="56250" x2="98333" y2="48125"/>
                        <a14:backgroundMark x1="96500" y1="52000" x2="97333" y2="46875"/>
                        <a14:backgroundMark x1="97333" y1="51750" x2="97333" y2="49625"/>
                        <a14:backgroundMark x1="97333" y1="51750" x2="97167" y2="48375"/>
                        <a14:backgroundMark x1="97667" y1="49375" x2="96833" y2="49875"/>
                        <a14:backgroundMark x1="91917" y1="53000" x2="95000" y2="38625"/>
                        <a14:backgroundMark x1="95000" y1="38625" x2="99750" y2="47875"/>
                        <a14:backgroundMark x1="97167" y1="52250" x2="94333" y2="42625"/>
                        <a14:backgroundMark x1="95500" y1="45375" x2="94667" y2="48875"/>
                        <a14:backgroundMark x1="95667" y1="43375" x2="93750" y2="51250"/>
                        <a14:backgroundMark x1="94167" y1="45375" x2="92083" y2="52750"/>
                        <a14:backgroundMark x1="95167" y1="44125" x2="92250" y2="54250"/>
                        <a14:backgroundMark x1="94167" y1="46875" x2="92583" y2="54500"/>
                        <a14:backgroundMark x1="92750" y1="46875" x2="89417" y2="57875"/>
                        <a14:backgroundMark x1="93083" y1="48375" x2="93750" y2="55000"/>
                        <a14:backgroundMark x1="95833" y1="50500" x2="96167" y2="59875"/>
                        <a14:backgroundMark x1="96333" y1="56250" x2="97167" y2="60125"/>
                        <a14:backgroundMark x1="97667" y1="55750" x2="98667" y2="59625"/>
                        <a14:backgroundMark x1="98167" y1="55500" x2="99000" y2="63375"/>
                        <a14:backgroundMark x1="99417" y1="54250" x2="99750" y2="60375"/>
                        <a14:backgroundMark x1="99917" y1="47375" x2="98667" y2="56000"/>
                        <a14:backgroundMark x1="97333" y1="49625" x2="98500" y2="52000"/>
                        <a14:backgroundMark x1="99250" y1="46625" x2="99417" y2="52000"/>
                        <a14:backgroundMark x1="98667" y1="47375" x2="98667" y2="51500"/>
                        <a14:backgroundMark x1="98333" y1="48125" x2="97000" y2="48375"/>
                        <a14:backgroundMark x1="93750" y1="41000" x2="96833" y2="46125"/>
                        <a14:backgroundMark x1="95167" y1="39000" x2="95167" y2="43125"/>
                        <a14:backgroundMark x1="93417" y1="38750" x2="95833" y2="41000"/>
                        <a14:backgroundMark x1="93917" y1="37500" x2="96667" y2="42625"/>
                        <a14:backgroundMark x1="95833" y1="43875" x2="98167" y2="42875"/>
                        <a14:backgroundMark x1="98667" y1="39750" x2="99583" y2="43125"/>
                        <a14:backgroundMark x1="98833" y1="43375" x2="98500" y2="46125"/>
                        <a14:backgroundMark x1="98167" y1="48375" x2="97667" y2="47125"/>
                        <a14:backgroundMark x1="94167" y1="38750" x2="98833" y2="39750"/>
                        <a14:backgroundMark x1="93750" y1="37750" x2="99417" y2="38750"/>
                        <a14:backgroundMark x1="94833" y1="37500" x2="99417" y2="37250"/>
                        <a14:backgroundMark x1="94500" y1="38000" x2="92750" y2="35750"/>
                        <a14:backgroundMark x1="93417" y1="36000" x2="97833" y2="36250"/>
                        <a14:backgroundMark x1="93250" y1="36250" x2="98333" y2="35500"/>
                        <a14:backgroundMark x1="94500" y1="34750" x2="99917" y2="33875"/>
                        <a14:backgroundMark x1="94500" y1="33875" x2="99583" y2="34125"/>
                        <a14:backgroundMark x1="93917" y1="34125" x2="98333" y2="33875"/>
                        <a14:backgroundMark x1="93250" y1="32875" x2="98500" y2="33125"/>
                        <a14:backgroundMark x1="93583" y1="32875" x2="99250" y2="32875"/>
                        <a14:backgroundMark x1="92583" y1="38250" x2="94667" y2="37750"/>
                        <a14:backgroundMark x1="93917" y1="38500" x2="93583" y2="36750"/>
                        <a14:backgroundMark x1="93250" y1="32125" x2="95333" y2="32875"/>
                        <a14:backgroundMark x1="93750" y1="31875" x2="93750" y2="31875"/>
                        <a14:backgroundMark x1="92750" y1="31375" x2="96500" y2="33125"/>
                      </a14:backgroundRemoval>
                    </a14:imgEffect>
                  </a14:imgLayer>
                </a14:imgProps>
              </a:ext>
              <a:ext uri="{28A0092B-C50C-407E-A947-70E740481C1C}">
                <a14:useLocalDpi xmlns:a14="http://schemas.microsoft.com/office/drawing/2010/main" val="0"/>
              </a:ext>
            </a:extLst>
          </a:blip>
          <a:srcRect l="14167" r="18880" b="-1"/>
          <a:stretch/>
        </p:blipFill>
        <p:spPr>
          <a:xfrm>
            <a:off x="807101" y="425128"/>
            <a:ext cx="2074925" cy="207462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9977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937715" cy="3556380"/>
          </a:xfrm>
        </p:spPr>
        <p:txBody>
          <a:bodyPr anchor="b">
            <a:normAutofit/>
          </a:bodyPr>
          <a:lstStyle/>
          <a:p>
            <a:r>
              <a:rPr lang="it-IT" sz="5400" b="1" dirty="0">
                <a:solidFill>
                  <a:schemeClr val="bg1"/>
                </a:solidFill>
                <a:cs typeface="Calibri Light"/>
              </a:rPr>
              <a:t>ChatGPT</a:t>
            </a:r>
          </a:p>
        </p:txBody>
      </p:sp>
      <p:pic>
        <p:nvPicPr>
          <p:cNvPr id="4" name="Immagine 4" descr="Immagine che contiene testo&#10;&#10;Descrizione generata automaticamente">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4401" t="-141" r="28839"/>
          <a:stretch/>
        </p:blipFill>
        <p:spPr>
          <a:xfrm>
            <a:off x="5311702" y="10"/>
            <a:ext cx="6876902" cy="68769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Segnaposto contenuto 2">
            <a:extLst>
              <a:ext uri="{FF2B5EF4-FFF2-40B4-BE49-F238E27FC236}">
                <a16:creationId xmlns:a16="http://schemas.microsoft.com/office/drawing/2014/main" id="{1B0106DC-4AFF-DD60-19BA-54A105AED3ED}"/>
              </a:ext>
            </a:extLst>
          </p:cNvPr>
          <p:cNvSpPr txBox="1">
            <a:spLocks/>
          </p:cNvSpPr>
          <p:nvPr/>
        </p:nvSpPr>
        <p:spPr>
          <a:xfrm>
            <a:off x="749396" y="3331825"/>
            <a:ext cx="4064558" cy="25760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100" dirty="0">
              <a:solidFill>
                <a:schemeClr val="bg1"/>
              </a:solidFill>
              <a:latin typeface="roboto"/>
              <a:ea typeface="roboto"/>
              <a:cs typeface="roboto"/>
            </a:endParaRPr>
          </a:p>
          <a:p>
            <a:pPr marL="0" indent="0">
              <a:buNone/>
            </a:pPr>
            <a:endParaRPr lang="it-IT" sz="1100" dirty="0">
              <a:solidFill>
                <a:schemeClr val="bg1"/>
              </a:solidFill>
              <a:ea typeface="+mn-lt"/>
              <a:cs typeface="+mn-lt"/>
            </a:endParaRPr>
          </a:p>
          <a:p>
            <a:pPr marL="0" indent="0">
              <a:buNone/>
            </a:pPr>
            <a:r>
              <a:rPr lang="it-IT" sz="1300" dirty="0">
                <a:solidFill>
                  <a:schemeClr val="bg1"/>
                </a:solidFill>
                <a:cs typeface="Calibri"/>
              </a:rPr>
              <a:t>La chiave del successo di ChatGPT è </a:t>
            </a:r>
            <a:r>
              <a:rPr lang="it-IT" sz="1300" dirty="0">
                <a:solidFill>
                  <a:schemeClr val="bg1"/>
                </a:solidFill>
                <a:latin typeface="Calibri"/>
                <a:ea typeface="roboto"/>
                <a:cs typeface="Calibri"/>
              </a:rPr>
              <a:t>la nuova interfaccia user-friendly.  ChatGPT utilizzando la "finestra di dialogo" dei </a:t>
            </a:r>
            <a:r>
              <a:rPr lang="it-IT" sz="1300" dirty="0" err="1">
                <a:solidFill>
                  <a:schemeClr val="bg1"/>
                </a:solidFill>
                <a:latin typeface="Calibri"/>
                <a:ea typeface="roboto"/>
                <a:cs typeface="Calibri"/>
              </a:rPr>
              <a:t>messenger</a:t>
            </a:r>
            <a:r>
              <a:rPr lang="it-IT" sz="1300" dirty="0">
                <a:solidFill>
                  <a:schemeClr val="bg1"/>
                </a:solidFill>
                <a:latin typeface="Calibri"/>
                <a:ea typeface="roboto"/>
                <a:cs typeface="Calibri"/>
              </a:rPr>
              <a:t> è diventato uno strumento disponibile per tutti contemporaneamente. </a:t>
            </a:r>
          </a:p>
          <a:p>
            <a:pPr marL="0" indent="0">
              <a:buNone/>
            </a:pPr>
            <a:endParaRPr lang="it-IT" sz="1100" dirty="0">
              <a:solidFill>
                <a:srgbClr val="44546A"/>
              </a:solidFill>
              <a:latin typeface="Calibri"/>
              <a:ea typeface="roboto"/>
              <a:cs typeface="Calibri"/>
            </a:endParaRPr>
          </a:p>
        </p:txBody>
      </p:sp>
      <p:pic>
        <p:nvPicPr>
          <p:cNvPr id="10" name="Immagine 9" descr="Immagine che contiene cartone animato, viola, schermata, violetto">
            <a:extLst>
              <a:ext uri="{FF2B5EF4-FFF2-40B4-BE49-F238E27FC236}">
                <a16:creationId xmlns:a16="http://schemas.microsoft.com/office/drawing/2014/main" id="{D44C3960-D386-F5AA-9BE6-1F81F4807B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300" y1="16538" x2="48300" y2="16538"/>
                        <a14:foregroundMark x1="35500" y1="17620" x2="35500" y2="17620"/>
                        <a14:foregroundMark x1="30400" y1="31066" x2="30400" y2="31066"/>
                        <a14:foregroundMark x1="34000" y1="16383" x2="34000" y2="16383"/>
                        <a14:foregroundMark x1="35500" y1="16229" x2="35500" y2="16229"/>
                        <a14:foregroundMark x1="37000" y1="17620" x2="37000" y2="17620"/>
                        <a14:foregroundMark x1="39500" y1="19938" x2="39500" y2="19938"/>
                        <a14:foregroundMark x1="38100" y1="17929" x2="38100" y2="17929"/>
                        <a14:foregroundMark x1="38100" y1="19165" x2="38500" y2="19629"/>
                        <a14:foregroundMark x1="39300" y1="20247" x2="39300" y2="20247"/>
                        <a14:foregroundMark x1="41000" y1="21484" x2="41000" y2="21484"/>
                        <a14:foregroundMark x1="41900" y1="22411" x2="41900" y2="22411"/>
                        <a14:foregroundMark x1="43300" y1="23648" x2="43300" y2="23648"/>
                        <a14:foregroundMark x1="44500" y1="24884" x2="44500" y2="24884"/>
                        <a14:foregroundMark x1="45500" y1="25657" x2="45500" y2="25657"/>
                        <a14:foregroundMark x1="46800" y1="26584" x2="46800" y2="26584"/>
                        <a14:foregroundMark x1="47800" y1="27512" x2="47800" y2="27512"/>
                        <a14:foregroundMark x1="48700" y1="28439" x2="49000" y2="29057"/>
                        <a14:foregroundMark x1="49900" y1="29675" x2="49900" y2="29675"/>
                        <a14:foregroundMark x1="50900" y1="30757" x2="50900" y2="30757"/>
                        <a14:foregroundMark x1="51700" y1="31221" x2="51700" y2="31221"/>
                        <a14:foregroundMark x1="67600" y1="34003" x2="67600" y2="34003"/>
                        <a14:foregroundMark x1="63500" y1="41577" x2="63500" y2="41577"/>
                        <a14:foregroundMark x1="65600" y1="44049" x2="65600" y2="44049"/>
                        <a14:foregroundMark x1="64400" y1="42658" x2="64400" y2="42658"/>
                        <a14:foregroundMark x1="69700" y1="77125" x2="69700" y2="77125"/>
                        <a14:foregroundMark x1="49000" y1="80062" x2="49000" y2="80062"/>
                        <a14:foregroundMark x1="48300" y1="78671" x2="48300" y2="78671"/>
                        <a14:foregroundMark x1="48900" y1="80680" x2="48900" y2="80680"/>
                        <a14:foregroundMark x1="49100" y1="79289" x2="49100" y2="79289"/>
                        <a14:foregroundMark x1="44400" y1="75580" x2="44400" y2="75580"/>
                        <a14:foregroundMark x1="49200" y1="71716" x2="49200" y2="71716"/>
                        <a14:foregroundMark x1="33700" y1="42658" x2="33700" y2="42658"/>
                        <a14:foregroundMark x1="36400" y1="37713" x2="36400" y2="37713"/>
                      </a14:backgroundRemoval>
                    </a14:imgEffect>
                  </a14:imgLayer>
                </a14:imgProps>
              </a:ext>
              <a:ext uri="{28A0092B-C50C-407E-A947-70E740481C1C}">
                <a14:useLocalDpi xmlns:a14="http://schemas.microsoft.com/office/drawing/2010/main" val="0"/>
              </a:ext>
            </a:extLst>
          </a:blip>
          <a:srcRect l="17946" r="26797"/>
          <a:stretch/>
        </p:blipFill>
        <p:spPr>
          <a:xfrm>
            <a:off x="887795" y="432386"/>
            <a:ext cx="2296597" cy="2702954"/>
          </a:xfrm>
          <a:prstGeom prst="rect">
            <a:avLst/>
          </a:prstGeom>
        </p:spPr>
      </p:pic>
    </p:spTree>
    <p:extLst>
      <p:ext uri="{BB962C8B-B14F-4D97-AF65-F5344CB8AC3E}">
        <p14:creationId xmlns:p14="http://schemas.microsoft.com/office/powerpoint/2010/main" val="2678531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p:nvPr>
        </p:nvSpPr>
        <p:spPr>
          <a:xfrm>
            <a:off x="329937" y="649289"/>
            <a:ext cx="2903458" cy="3064872"/>
          </a:xfrm>
        </p:spPr>
        <p:txBody>
          <a:bodyPr anchor="b">
            <a:normAutofit/>
          </a:bodyPr>
          <a:lstStyle/>
          <a:p>
            <a:r>
              <a:rPr lang="it-IT" sz="5400" b="1" dirty="0">
                <a:solidFill>
                  <a:schemeClr val="bg1"/>
                </a:solidFill>
                <a:cs typeface="Calibri Light"/>
              </a:rPr>
              <a:t>ChatGPT</a:t>
            </a:r>
          </a:p>
        </p:txBody>
      </p:sp>
      <p:sp>
        <p:nvSpPr>
          <p:cNvPr id="5" name="Sottotitolo 4">
            <a:extLst>
              <a:ext uri="{FF2B5EF4-FFF2-40B4-BE49-F238E27FC236}">
                <a16:creationId xmlns:a16="http://schemas.microsoft.com/office/drawing/2014/main" id="{0D03DECA-5DEC-714B-2322-EB254291F96D}"/>
              </a:ext>
            </a:extLst>
          </p:cNvPr>
          <p:cNvSpPr>
            <a:spLocks noGrp="1"/>
          </p:cNvSpPr>
          <p:nvPr>
            <p:ph type="subTitle" idx="1"/>
          </p:nvPr>
        </p:nvSpPr>
        <p:spPr>
          <a:xfrm>
            <a:off x="304671" y="3983845"/>
            <a:ext cx="4819650" cy="2413305"/>
          </a:xfrm>
        </p:spPr>
        <p:txBody>
          <a:bodyPr>
            <a:normAutofit fontScale="55000" lnSpcReduction="20000"/>
          </a:bodyPr>
          <a:lstStyle/>
          <a:p>
            <a:pPr algn="l"/>
            <a:r>
              <a:rPr lang="it-IT" sz="2500" dirty="0">
                <a:solidFill>
                  <a:schemeClr val="bg1">
                    <a:lumMod val="95000"/>
                  </a:schemeClr>
                </a:solidFill>
              </a:rPr>
              <a:t>Per generare testi con </a:t>
            </a:r>
            <a:r>
              <a:rPr lang="it-IT" sz="2500" dirty="0" err="1">
                <a:solidFill>
                  <a:schemeClr val="bg1">
                    <a:lumMod val="95000"/>
                  </a:schemeClr>
                </a:solidFill>
              </a:rPr>
              <a:t>ChatGPT</a:t>
            </a:r>
            <a:r>
              <a:rPr lang="it-IT" sz="2500" dirty="0">
                <a:solidFill>
                  <a:schemeClr val="bg1">
                    <a:lumMod val="95000"/>
                  </a:schemeClr>
                </a:solidFill>
              </a:rPr>
              <a:t>, è essenziale fornire al modello un "prompt". Il prompt è l'input testuale che viene utilizzato per generare il testo di risposta. Può essere qualsiasi cosa, come una frase di avvio per scrivere un articolo o una storia, oppure una domanda per la quale si desidera ottenere una risposta. In generale, maggiore è la precisione e la specificità del prompt, maggiore sarà la precisione e la specificità del testo generato da </a:t>
            </a:r>
            <a:r>
              <a:rPr lang="it-IT" sz="2500" dirty="0" err="1">
                <a:solidFill>
                  <a:schemeClr val="bg1">
                    <a:lumMod val="95000"/>
                  </a:schemeClr>
                </a:solidFill>
              </a:rPr>
              <a:t>ChatGPT</a:t>
            </a:r>
            <a:r>
              <a:rPr lang="it-IT" sz="2500" dirty="0">
                <a:solidFill>
                  <a:schemeClr val="bg1">
                    <a:lumMod val="95000"/>
                  </a:schemeClr>
                </a:solidFill>
              </a:rPr>
              <a:t>.</a:t>
            </a:r>
          </a:p>
          <a:p>
            <a:pPr algn="l"/>
            <a:r>
              <a:rPr lang="it-IT" sz="2500" dirty="0">
                <a:solidFill>
                  <a:schemeClr val="bg1">
                    <a:lumMod val="95000"/>
                  </a:schemeClr>
                </a:solidFill>
              </a:rPr>
              <a:t>I prompt degli utenti vengono presentati al valutatore di prompt di </a:t>
            </a:r>
            <a:r>
              <a:rPr lang="it-IT" sz="2500" dirty="0" err="1">
                <a:solidFill>
                  <a:schemeClr val="bg1">
                    <a:lumMod val="95000"/>
                  </a:schemeClr>
                </a:solidFill>
              </a:rPr>
              <a:t>ChatGPT</a:t>
            </a:r>
            <a:r>
              <a:rPr lang="it-IT" sz="2500" dirty="0">
                <a:solidFill>
                  <a:schemeClr val="bg1">
                    <a:lumMod val="95000"/>
                  </a:schemeClr>
                </a:solidFill>
              </a:rPr>
              <a:t>. Se il valutatore risponde con "no", viene restituito un messaggio di errore all'utente. Se il valutatore risponde con "sì", il prompt viene passato a </a:t>
            </a:r>
            <a:r>
              <a:rPr lang="it-IT" sz="2500" dirty="0" err="1">
                <a:solidFill>
                  <a:schemeClr val="bg1">
                    <a:lumMod val="95000"/>
                  </a:schemeClr>
                </a:solidFill>
              </a:rPr>
              <a:t>ChatGPT</a:t>
            </a:r>
            <a:r>
              <a:rPr lang="it-IT" sz="2500" dirty="0">
                <a:solidFill>
                  <a:schemeClr val="bg1">
                    <a:lumMod val="95000"/>
                  </a:schemeClr>
                </a:solidFill>
              </a:rPr>
              <a:t> per generare la risposta desiderata.</a:t>
            </a:r>
          </a:p>
          <a:p>
            <a:pPr algn="l"/>
            <a:endParaRPr lang="it-IT" dirty="0">
              <a:solidFill>
                <a:schemeClr val="bg1">
                  <a:lumMod val="95000"/>
                </a:schemeClr>
              </a:solidFill>
            </a:endParaRPr>
          </a:p>
        </p:txBody>
      </p:sp>
      <p:pic>
        <p:nvPicPr>
          <p:cNvPr id="4" name="Immagine 4">
            <a:extLst>
              <a:ext uri="{FF2B5EF4-FFF2-40B4-BE49-F238E27FC236}">
                <a16:creationId xmlns:a16="http://schemas.microsoft.com/office/drawing/2014/main" id="{4F62E324-D5EE-9AB6-79E0-05154BA1DE9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680" r="16680"/>
          <a:stretch/>
        </p:blipFill>
        <p:spPr>
          <a:xfrm>
            <a:off x="5311702" y="10"/>
            <a:ext cx="6876902" cy="68769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Segnaposto contenuto 2">
            <a:extLst>
              <a:ext uri="{FF2B5EF4-FFF2-40B4-BE49-F238E27FC236}">
                <a16:creationId xmlns:a16="http://schemas.microsoft.com/office/drawing/2014/main" id="{1B0106DC-4AFF-DD60-19BA-54A105AED3ED}"/>
              </a:ext>
            </a:extLst>
          </p:cNvPr>
          <p:cNvSpPr txBox="1">
            <a:spLocks/>
          </p:cNvSpPr>
          <p:nvPr/>
        </p:nvSpPr>
        <p:spPr>
          <a:xfrm>
            <a:off x="689170" y="3429000"/>
            <a:ext cx="4212767" cy="24028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100" dirty="0">
              <a:solidFill>
                <a:schemeClr val="bg1"/>
              </a:solidFill>
              <a:latin typeface="roboto"/>
              <a:ea typeface="roboto"/>
              <a:cs typeface="roboto"/>
            </a:endParaRPr>
          </a:p>
        </p:txBody>
      </p:sp>
    </p:spTree>
    <p:extLst>
      <p:ext uri="{BB962C8B-B14F-4D97-AF65-F5344CB8AC3E}">
        <p14:creationId xmlns:p14="http://schemas.microsoft.com/office/powerpoint/2010/main" val="251313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153"/>
        </a:solidFill>
        <a:effectLst/>
      </p:bgPr>
    </p:bg>
    <p:spTree>
      <p:nvGrpSpPr>
        <p:cNvPr id="1" name=""/>
        <p:cNvGrpSpPr/>
        <p:nvPr/>
      </p:nvGrpSpPr>
      <p:grpSpPr>
        <a:xfrm>
          <a:off x="0" y="0"/>
          <a:ext cx="0" cy="0"/>
          <a:chOff x="0" y="0"/>
          <a:chExt cx="0" cy="0"/>
        </a:xfrm>
      </p:grpSpPr>
      <p:sp useBgFill="1">
        <p:nvSpPr>
          <p:cNvPr id="1080" name="Rectangle 1034">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DF4FAD-9AC3-E50B-AF25-DF04F645C331}"/>
              </a:ext>
            </a:extLst>
          </p:cNvPr>
          <p:cNvSpPr>
            <a:spLocks noGrp="1"/>
          </p:cNvSpPr>
          <p:nvPr>
            <p:ph type="ctrTitle"/>
          </p:nvPr>
        </p:nvSpPr>
        <p:spPr>
          <a:xfrm>
            <a:off x="532810" y="801482"/>
            <a:ext cx="5452534" cy="3004145"/>
          </a:xfrm>
        </p:spPr>
        <p:txBody>
          <a:bodyPr>
            <a:normAutofit/>
          </a:bodyPr>
          <a:lstStyle/>
          <a:p>
            <a:r>
              <a:rPr lang="it-IT" b="1" dirty="0">
                <a:solidFill>
                  <a:schemeClr val="bg1"/>
                </a:solidFill>
                <a:cs typeface="Calibri Light"/>
              </a:rPr>
              <a:t>Creazione di una </a:t>
            </a:r>
            <a:r>
              <a:rPr lang="it-IT" b="1" dirty="0" err="1">
                <a:solidFill>
                  <a:schemeClr val="bg1"/>
                </a:solidFill>
                <a:cs typeface="Calibri Light"/>
              </a:rPr>
              <a:t>ChatBot</a:t>
            </a:r>
            <a:endParaRPr lang="it-IT" b="1" dirty="0">
              <a:solidFill>
                <a:schemeClr val="bg1"/>
              </a:solidFill>
              <a:cs typeface="Calibri Light"/>
            </a:endParaRPr>
          </a:p>
        </p:txBody>
      </p:sp>
      <p:sp>
        <p:nvSpPr>
          <p:cNvPr id="3" name="Sottotitolo 2">
            <a:extLst>
              <a:ext uri="{FF2B5EF4-FFF2-40B4-BE49-F238E27FC236}">
                <a16:creationId xmlns:a16="http://schemas.microsoft.com/office/drawing/2014/main" id="{7309C031-118D-BDFE-8FD0-B60558C2F87C}"/>
              </a:ext>
            </a:extLst>
          </p:cNvPr>
          <p:cNvSpPr>
            <a:spLocks noGrp="1"/>
          </p:cNvSpPr>
          <p:nvPr>
            <p:ph type="subTitle" idx="1"/>
          </p:nvPr>
        </p:nvSpPr>
        <p:spPr>
          <a:xfrm>
            <a:off x="651271" y="4211081"/>
            <a:ext cx="4706748" cy="2189214"/>
          </a:xfrm>
        </p:spPr>
        <p:txBody>
          <a:bodyPr>
            <a:normAutofit/>
          </a:bodyPr>
          <a:lstStyle/>
          <a:p>
            <a:pPr algn="l"/>
            <a:r>
              <a:rPr lang="it-IT" sz="1800" dirty="0">
                <a:solidFill>
                  <a:schemeClr val="bg1"/>
                </a:solidFill>
              </a:rPr>
              <a:t>Grazie al framework </a:t>
            </a:r>
            <a:r>
              <a:rPr lang="it-IT" sz="1800" dirty="0" err="1">
                <a:solidFill>
                  <a:schemeClr val="bg1"/>
                </a:solidFill>
              </a:rPr>
              <a:t>Gradio</a:t>
            </a:r>
            <a:r>
              <a:rPr lang="it-IT" sz="1800" dirty="0">
                <a:solidFill>
                  <a:schemeClr val="bg1"/>
                </a:solidFill>
              </a:rPr>
              <a:t> e le API di OPENAI abbiamo creato una </a:t>
            </a:r>
            <a:r>
              <a:rPr lang="it-IT" sz="1800" dirty="0" err="1">
                <a:solidFill>
                  <a:schemeClr val="bg1"/>
                </a:solidFill>
              </a:rPr>
              <a:t>ChatBot</a:t>
            </a:r>
            <a:r>
              <a:rPr lang="it-IT" sz="1800" dirty="0">
                <a:solidFill>
                  <a:schemeClr val="bg1"/>
                </a:solidFill>
              </a:rPr>
              <a:t> in codice Python.</a:t>
            </a:r>
          </a:p>
          <a:p>
            <a:pPr algn="l"/>
            <a:endParaRPr lang="it-IT" sz="1800" dirty="0">
              <a:solidFill>
                <a:schemeClr val="bg1"/>
              </a:solidFill>
            </a:endParaRPr>
          </a:p>
          <a:p>
            <a:r>
              <a:rPr lang="it-IT" sz="1800" dirty="0">
                <a:solidFill>
                  <a:schemeClr val="bg1"/>
                </a:solidFill>
              </a:rPr>
              <a:t>In questo caso abbiamo creato uno Psicologo Digitale </a:t>
            </a:r>
          </a:p>
        </p:txBody>
      </p:sp>
      <p:sp>
        <p:nvSpPr>
          <p:cNvPr id="1081" name="Freeform: Shape 1036">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1082" name="Oval 1038">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at is Python Coding?">
            <a:extLst>
              <a:ext uri="{FF2B5EF4-FFF2-40B4-BE49-F238E27FC236}">
                <a16:creationId xmlns:a16="http://schemas.microsoft.com/office/drawing/2014/main" id="{0DCE64CC-C0F3-B424-658B-CAC99AEC20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4757" y="1065827"/>
            <a:ext cx="2422598" cy="2422598"/>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Gradio · GitHub">
            <a:extLst>
              <a:ext uri="{FF2B5EF4-FFF2-40B4-BE49-F238E27FC236}">
                <a16:creationId xmlns:a16="http://schemas.microsoft.com/office/drawing/2014/main" id="{1C3E1458-1167-DF9B-34E2-577F08BBFD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09611" y="239386"/>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OpenAI - YouTube">
            <a:extLst>
              <a:ext uri="{FF2B5EF4-FFF2-40B4-BE49-F238E27FC236}">
                <a16:creationId xmlns:a16="http://schemas.microsoft.com/office/drawing/2014/main" id="{5239DB70-8512-0A66-09FE-039821EBB74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64757" y="3805627"/>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8" descr="Visual Studio Code Logo PNG vector in SVG, PDF, AI, CDR format">
            <a:extLst>
              <a:ext uri="{FF2B5EF4-FFF2-40B4-BE49-F238E27FC236}">
                <a16:creationId xmlns:a16="http://schemas.microsoft.com/office/drawing/2014/main" id="{6ACC6A35-B6EF-5BB9-9D3D-81EA25D3A49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9611" y="3323846"/>
            <a:ext cx="2422598" cy="1814610"/>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noFill/>
          <a:extLst>
            <a:ext uri="{909E8E84-426E-40DD-AFC4-6F175D3DCCD1}">
              <a14:hiddenFill xmlns:a14="http://schemas.microsoft.com/office/drawing/2010/main">
                <a:solidFill>
                  <a:srgbClr val="FFFFFF"/>
                </a:solidFill>
              </a14:hiddenFill>
            </a:ext>
          </a:extLst>
        </p:spPr>
      </p:pic>
      <p:sp>
        <p:nvSpPr>
          <p:cNvPr id="1083" name="Freeform: Shape 1040">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4" name="Freeform: Shape 1042">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Tree>
    <p:extLst>
      <p:ext uri="{BB962C8B-B14F-4D97-AF65-F5344CB8AC3E}">
        <p14:creationId xmlns:p14="http://schemas.microsoft.com/office/powerpoint/2010/main" val="200311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297044" cy="2832991"/>
          </a:xfrm>
        </p:spPr>
        <p:txBody>
          <a:bodyPr anchor="b">
            <a:normAutofit fontScale="90000"/>
          </a:bodyPr>
          <a:lstStyle/>
          <a:p>
            <a:r>
              <a:rPr lang="it-IT" sz="5400" b="1" dirty="0">
                <a:solidFill>
                  <a:schemeClr val="bg1"/>
                </a:solidFill>
                <a:cs typeface="Calibri Light"/>
              </a:rPr>
              <a:t>GPT </a:t>
            </a:r>
            <a:r>
              <a:rPr lang="en-US" sz="3000" b="1" dirty="0">
                <a:solidFill>
                  <a:schemeClr val="bg1"/>
                </a:solidFill>
                <a:cs typeface="Calibri Light"/>
              </a:rPr>
              <a:t> </a:t>
            </a:r>
            <a:br>
              <a:rPr lang="en-US" sz="3000" b="1" dirty="0">
                <a:solidFill>
                  <a:schemeClr val="bg1"/>
                </a:solidFill>
                <a:cs typeface="Calibri Light"/>
              </a:rPr>
            </a:br>
            <a:r>
              <a:rPr lang="en-US" sz="5400" b="1" dirty="0">
                <a:solidFill>
                  <a:schemeClr val="bg1"/>
                </a:solidFill>
                <a:cs typeface="Calibri Light"/>
              </a:rPr>
              <a:t>Generative </a:t>
            </a:r>
            <a:br>
              <a:rPr lang="en-US" sz="5400" b="1" dirty="0">
                <a:solidFill>
                  <a:schemeClr val="bg1"/>
                </a:solidFill>
                <a:cs typeface="Calibri Light"/>
              </a:rPr>
            </a:br>
            <a:r>
              <a:rPr lang="en-US" sz="5400" b="1" dirty="0">
                <a:solidFill>
                  <a:schemeClr val="bg1"/>
                </a:solidFill>
                <a:cs typeface="Calibri Light"/>
              </a:rPr>
              <a:t>Pre-trained </a:t>
            </a:r>
            <a:br>
              <a:rPr lang="en-US" sz="5400" b="1" dirty="0">
                <a:solidFill>
                  <a:schemeClr val="bg1"/>
                </a:solidFill>
                <a:cs typeface="Calibri Light"/>
              </a:rPr>
            </a:br>
            <a:r>
              <a:rPr lang="en-US" sz="5400" b="1" dirty="0">
                <a:solidFill>
                  <a:schemeClr val="bg1"/>
                </a:solidFill>
                <a:cs typeface="Calibri Light"/>
              </a:rPr>
              <a:t>Transformer</a:t>
            </a:r>
            <a:endParaRPr lang="it-IT" sz="5400" b="1"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testo, schermata, diagramma, Carattere&#10;&#10;Descrizione generata automaticamente">
            <a:extLst>
              <a:ext uri="{FF2B5EF4-FFF2-40B4-BE49-F238E27FC236}">
                <a16:creationId xmlns:a16="http://schemas.microsoft.com/office/drawing/2014/main" id="{2ABE2427-487B-0E93-AF1B-5D7EB6028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472" y="778239"/>
            <a:ext cx="5072774" cy="5159134"/>
          </a:xfrm>
          <a:prstGeom prst="rect">
            <a:avLst/>
          </a:prstGeom>
        </p:spPr>
      </p:pic>
    </p:spTree>
    <p:extLst>
      <p:ext uri="{BB962C8B-B14F-4D97-AF65-F5344CB8AC3E}">
        <p14:creationId xmlns:p14="http://schemas.microsoft.com/office/powerpoint/2010/main" val="401319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265403" y="2754081"/>
            <a:ext cx="4293998" cy="3287949"/>
          </a:xfrm>
        </p:spPr>
        <p:txBody>
          <a:bodyPr anchor="b">
            <a:noAutofit/>
          </a:bodyPr>
          <a:lstStyle/>
          <a:p>
            <a:pPr algn="l"/>
            <a:r>
              <a:rPr lang="it-IT" sz="1400" b="0" i="0" dirty="0">
                <a:solidFill>
                  <a:srgbClr val="D1D5DB"/>
                </a:solidFill>
                <a:effectLst/>
                <a:latin typeface="+mn-lt"/>
              </a:rPr>
              <a:t>Gli </a:t>
            </a:r>
            <a:r>
              <a:rPr lang="it-IT" sz="1400" b="1" i="0" dirty="0">
                <a:solidFill>
                  <a:srgbClr val="D1D5DB"/>
                </a:solidFill>
                <a:effectLst/>
                <a:latin typeface="+mn-lt"/>
              </a:rPr>
              <a:t>encoders</a:t>
            </a:r>
            <a:r>
              <a:rPr lang="it-IT" sz="1400" b="0" i="0" dirty="0">
                <a:solidFill>
                  <a:srgbClr val="D1D5DB"/>
                </a:solidFill>
                <a:effectLst/>
                <a:latin typeface="+mn-lt"/>
              </a:rPr>
              <a:t> hanno il compito di trasformare una frase di input in una rappresentazione numerica, tenendo conto del contesto e del significato delle parole e delle frasi. Utilizzano varie tecniche, come l'</a:t>
            </a:r>
            <a:r>
              <a:rPr lang="it-IT" sz="1400" b="0" i="0" dirty="0" err="1">
                <a:solidFill>
                  <a:srgbClr val="D1D5DB"/>
                </a:solidFill>
                <a:effectLst/>
                <a:latin typeface="+mn-lt"/>
              </a:rPr>
              <a:t>embedding</a:t>
            </a:r>
            <a:r>
              <a:rPr lang="it-IT" sz="1400" b="0" i="0" dirty="0">
                <a:solidFill>
                  <a:srgbClr val="D1D5DB"/>
                </a:solidFill>
                <a:effectLst/>
                <a:latin typeface="+mn-lt"/>
              </a:rPr>
              <a:t>, l'attenzione multi-head e le reti feed-</a:t>
            </a:r>
            <a:r>
              <a:rPr lang="it-IT" sz="1400" b="0" i="0" dirty="0" err="1">
                <a:solidFill>
                  <a:srgbClr val="D1D5DB"/>
                </a:solidFill>
                <a:effectLst/>
                <a:latin typeface="+mn-lt"/>
              </a:rPr>
              <a:t>forward</a:t>
            </a:r>
            <a:r>
              <a:rPr lang="it-IT" sz="1400" b="0" i="0" dirty="0">
                <a:solidFill>
                  <a:srgbClr val="D1D5DB"/>
                </a:solidFill>
                <a:effectLst/>
                <a:latin typeface="+mn-lt"/>
              </a:rPr>
              <a:t>, per analizzare l'input e creare una rappresentazione numerica della frase.</a:t>
            </a:r>
            <a:br>
              <a:rPr lang="it-IT" sz="1400" b="0" i="0" dirty="0">
                <a:solidFill>
                  <a:srgbClr val="D1D5DB"/>
                </a:solidFill>
                <a:effectLst/>
                <a:latin typeface="+mn-lt"/>
              </a:rPr>
            </a:br>
            <a:br>
              <a:rPr lang="it-IT" sz="1400" b="0" i="0" dirty="0">
                <a:solidFill>
                  <a:srgbClr val="D1D5DB"/>
                </a:solidFill>
                <a:effectLst/>
                <a:latin typeface="+mn-lt"/>
              </a:rPr>
            </a:br>
            <a:r>
              <a:rPr lang="it-IT" sz="1400" b="0" i="0" dirty="0">
                <a:solidFill>
                  <a:srgbClr val="D1D5DB"/>
                </a:solidFill>
                <a:effectLst/>
                <a:latin typeface="+mn-lt"/>
              </a:rPr>
              <a:t>D'altra parte, i </a:t>
            </a:r>
            <a:r>
              <a:rPr lang="it-IT" sz="1400" b="1" i="0" dirty="0">
                <a:solidFill>
                  <a:srgbClr val="D1D5DB"/>
                </a:solidFill>
                <a:effectLst/>
                <a:latin typeface="+mn-lt"/>
              </a:rPr>
              <a:t>decoders</a:t>
            </a:r>
            <a:r>
              <a:rPr lang="it-IT" sz="1400" b="0" i="0" dirty="0">
                <a:solidFill>
                  <a:srgbClr val="D1D5DB"/>
                </a:solidFill>
                <a:effectLst/>
                <a:latin typeface="+mn-lt"/>
              </a:rPr>
              <a:t> sono responsabili di generare la risposta o la frase successiva utilizzando la rappresentazione numerica prodotta dagli encoders. I decoders utilizzano il meccanismo di auto-attenzione (self-</a:t>
            </a:r>
            <a:r>
              <a:rPr lang="it-IT" sz="1400" b="0" i="0" dirty="0" err="1">
                <a:solidFill>
                  <a:srgbClr val="D1D5DB"/>
                </a:solidFill>
                <a:effectLst/>
                <a:latin typeface="+mn-lt"/>
              </a:rPr>
              <a:t>attention</a:t>
            </a:r>
            <a:r>
              <a:rPr lang="it-IT" sz="1400" b="0" i="0" dirty="0">
                <a:solidFill>
                  <a:srgbClr val="D1D5DB"/>
                </a:solidFill>
                <a:effectLst/>
                <a:latin typeface="+mn-lt"/>
              </a:rPr>
              <a:t>) per generare una distribuzione di probabilità per ogni parola del vocabolario, indicando la probabilità che ogni parola sia la prossima parola nella risposta o nella frase in fase di generazione.</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olo 1">
            <a:extLst>
              <a:ext uri="{FF2B5EF4-FFF2-40B4-BE49-F238E27FC236}">
                <a16:creationId xmlns:a16="http://schemas.microsoft.com/office/drawing/2014/main" id="{0C24E301-E255-7194-6A88-21E83C3E79F7}"/>
              </a:ext>
            </a:extLst>
          </p:cNvPr>
          <p:cNvSpPr txBox="1">
            <a:spLocks/>
          </p:cNvSpPr>
          <p:nvPr/>
        </p:nvSpPr>
        <p:spPr>
          <a:xfrm>
            <a:off x="378523" y="583660"/>
            <a:ext cx="3297044" cy="194638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dirty="0">
                <a:solidFill>
                  <a:schemeClr val="bg1"/>
                </a:solidFill>
                <a:cs typeface="Calibri Light"/>
              </a:rPr>
              <a:t>Encoder </a:t>
            </a:r>
            <a:r>
              <a:rPr lang="it-IT" sz="4800" b="1">
                <a:solidFill>
                  <a:schemeClr val="bg1"/>
                </a:solidFill>
                <a:cs typeface="Calibri Light"/>
              </a:rPr>
              <a:t>&amp; Decoder</a:t>
            </a:r>
            <a:endParaRPr lang="it-IT" sz="4800" b="1" dirty="0">
              <a:solidFill>
                <a:schemeClr val="bg1"/>
              </a:solidFill>
              <a:cs typeface="Calibri Light"/>
            </a:endParaRPr>
          </a:p>
        </p:txBody>
      </p:sp>
      <p:pic>
        <p:nvPicPr>
          <p:cNvPr id="5" name="Immagine 4" descr="Immagine che contiene testo, schermata, diagramma, Carattere&#10;&#10;Descrizione generata automaticamente">
            <a:extLst>
              <a:ext uri="{FF2B5EF4-FFF2-40B4-BE49-F238E27FC236}">
                <a16:creationId xmlns:a16="http://schemas.microsoft.com/office/drawing/2014/main" id="{CD3CD7DB-E68F-5907-79E8-9529F3F09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795" y="1194898"/>
            <a:ext cx="6539682" cy="4330159"/>
          </a:xfrm>
          <a:prstGeom prst="rect">
            <a:avLst/>
          </a:prstGeom>
        </p:spPr>
      </p:pic>
    </p:spTree>
    <p:extLst>
      <p:ext uri="{BB962C8B-B14F-4D97-AF65-F5344CB8AC3E}">
        <p14:creationId xmlns:p14="http://schemas.microsoft.com/office/powerpoint/2010/main" val="191105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567119" cy="730258"/>
          </a:xfrm>
        </p:spPr>
        <p:txBody>
          <a:bodyPr anchor="b">
            <a:normAutofit fontScale="90000"/>
          </a:bodyPr>
          <a:lstStyle/>
          <a:p>
            <a:br>
              <a:rPr lang="en-US" sz="5400" b="1" dirty="0">
                <a:solidFill>
                  <a:schemeClr val="bg1"/>
                </a:solidFill>
                <a:cs typeface="Calibri Light"/>
              </a:rPr>
            </a:br>
            <a:r>
              <a:rPr lang="en-US" sz="5400" b="1" dirty="0">
                <a:solidFill>
                  <a:schemeClr val="bg1"/>
                </a:solidFill>
                <a:cs typeface="Calibri Light"/>
              </a:rPr>
              <a:t>Transformer</a:t>
            </a:r>
            <a:endParaRPr lang="it-IT" sz="5400" b="1"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C79AFBFE-53F4-83EA-9D30-55ECC965F4F4}"/>
              </a:ext>
            </a:extLst>
          </p:cNvPr>
          <p:cNvSpPr txBox="1"/>
          <p:nvPr/>
        </p:nvSpPr>
        <p:spPr>
          <a:xfrm>
            <a:off x="792573" y="4010208"/>
            <a:ext cx="3334809" cy="1292662"/>
          </a:xfrm>
          <a:prstGeom prst="rect">
            <a:avLst/>
          </a:prstGeom>
          <a:noFill/>
        </p:spPr>
        <p:txBody>
          <a:bodyPr wrap="square" lIns="91440" tIns="45720" rIns="91440" bIns="45720" rtlCol="0" anchor="t">
            <a:spAutoFit/>
          </a:bodyPr>
          <a:lstStyle/>
          <a:p>
            <a:r>
              <a:rPr lang="it-IT" sz="1300" dirty="0">
                <a:solidFill>
                  <a:schemeClr val="bg1"/>
                </a:solidFill>
              </a:rPr>
              <a:t>I transformer sono modelli di apprendimento profondo basati su reti neurali, che hanno rivoluzionato il campo del Natural Language Processing grazie alla loro capacità di gestire sequenze di parole in modo più efficiente rispetto ai modelli precedenti.</a:t>
            </a:r>
            <a:endParaRPr lang="it-IT" sz="1300" dirty="0">
              <a:solidFill>
                <a:schemeClr val="bg1"/>
              </a:solidFill>
              <a:cs typeface="Calibri"/>
            </a:endParaRPr>
          </a:p>
        </p:txBody>
      </p:sp>
      <p:graphicFrame>
        <p:nvGraphicFramePr>
          <p:cNvPr id="8" name="CasellaDiTesto 13">
            <a:extLst>
              <a:ext uri="{FF2B5EF4-FFF2-40B4-BE49-F238E27FC236}">
                <a16:creationId xmlns:a16="http://schemas.microsoft.com/office/drawing/2014/main" id="{174DF265-BB14-1EBA-1FD4-A05D69113F81}"/>
              </a:ext>
            </a:extLst>
          </p:cNvPr>
          <p:cNvGraphicFramePr/>
          <p:nvPr>
            <p:extLst>
              <p:ext uri="{D42A27DB-BD31-4B8C-83A1-F6EECF244321}">
                <p14:modId xmlns:p14="http://schemas.microsoft.com/office/powerpoint/2010/main" val="705246452"/>
              </p:ext>
            </p:extLst>
          </p:nvPr>
        </p:nvGraphicFramePr>
        <p:xfrm>
          <a:off x="4722139" y="631869"/>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33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567119" cy="730258"/>
          </a:xfrm>
        </p:spPr>
        <p:txBody>
          <a:bodyPr anchor="b">
            <a:normAutofit fontScale="90000"/>
          </a:bodyPr>
          <a:lstStyle/>
          <a:p>
            <a:r>
              <a:rPr lang="en-US" sz="5400" b="1" dirty="0">
                <a:solidFill>
                  <a:schemeClr val="bg1"/>
                </a:solidFill>
                <a:cs typeface="Calibri Light"/>
              </a:rPr>
              <a:t>Positional Encoding</a:t>
            </a:r>
            <a:endParaRPr lang="it-IT"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6FBAB5AA-CB34-5FBE-C522-D5D003043B61}"/>
              </a:ext>
            </a:extLst>
          </p:cNvPr>
          <p:cNvSpPr txBox="1"/>
          <p:nvPr/>
        </p:nvSpPr>
        <p:spPr>
          <a:xfrm>
            <a:off x="793122" y="4008681"/>
            <a:ext cx="3218490" cy="1692771"/>
          </a:xfrm>
          <a:prstGeom prst="rect">
            <a:avLst/>
          </a:prstGeom>
          <a:noFill/>
        </p:spPr>
        <p:txBody>
          <a:bodyPr wrap="square" lIns="91440" tIns="45720" rIns="91440" bIns="45720" rtlCol="0" anchor="t">
            <a:spAutoFit/>
          </a:bodyPr>
          <a:lstStyle/>
          <a:p>
            <a:r>
              <a:rPr lang="it-IT" sz="1300" dirty="0">
                <a:solidFill>
                  <a:schemeClr val="bg1"/>
                </a:solidFill>
              </a:rPr>
              <a:t>Prima di immettere le parole all’interno della </a:t>
            </a:r>
            <a:r>
              <a:rPr lang="it-IT" sz="1300" dirty="0" err="1">
                <a:solidFill>
                  <a:schemeClr val="bg1"/>
                </a:solidFill>
              </a:rPr>
              <a:t>neural</a:t>
            </a:r>
            <a:r>
              <a:rPr lang="it-IT" sz="1300" dirty="0">
                <a:solidFill>
                  <a:schemeClr val="bg1"/>
                </a:solidFill>
              </a:rPr>
              <a:t> network ogni parola viene numerata in base alla sua posizione nella frase. </a:t>
            </a:r>
          </a:p>
          <a:p>
            <a:r>
              <a:rPr lang="it-IT" sz="1300" dirty="0">
                <a:solidFill>
                  <a:schemeClr val="bg1"/>
                </a:solidFill>
              </a:rPr>
              <a:t>Così facendo quando la network viene ‘trainata’ su una grande quantità di testo impara come interpretare questi </a:t>
            </a:r>
            <a:r>
              <a:rPr lang="it-IT" sz="1300" dirty="0" err="1">
                <a:solidFill>
                  <a:schemeClr val="bg1"/>
                </a:solidFill>
              </a:rPr>
              <a:t>positional</a:t>
            </a:r>
            <a:r>
              <a:rPr lang="it-IT" sz="1300" dirty="0">
                <a:solidFill>
                  <a:schemeClr val="bg1"/>
                </a:solidFill>
              </a:rPr>
              <a:t> </a:t>
            </a:r>
            <a:r>
              <a:rPr lang="it-IT" sz="1300" dirty="0" err="1">
                <a:solidFill>
                  <a:schemeClr val="bg1"/>
                </a:solidFill>
              </a:rPr>
              <a:t>encodings</a:t>
            </a:r>
            <a:r>
              <a:rPr lang="it-IT" sz="1300" dirty="0">
                <a:solidFill>
                  <a:schemeClr val="bg1"/>
                </a:solidFill>
              </a:rPr>
              <a:t> capendo l’importanza dell’ordine delle parole dai dati.</a:t>
            </a:r>
            <a:endParaRPr lang="it-IT" sz="1300" dirty="0">
              <a:solidFill>
                <a:schemeClr val="bg1"/>
              </a:solidFill>
              <a:cs typeface="Calibri"/>
            </a:endParaRPr>
          </a:p>
        </p:txBody>
      </p:sp>
      <p:pic>
        <p:nvPicPr>
          <p:cNvPr id="37" name="Elemento grafico 36" descr="Tablet con riempimento a tinta unita">
            <a:extLst>
              <a:ext uri="{FF2B5EF4-FFF2-40B4-BE49-F238E27FC236}">
                <a16:creationId xmlns:a16="http://schemas.microsoft.com/office/drawing/2014/main" id="{DCCE66E8-B467-EA97-06C0-2E40FD8067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136" y="17108"/>
            <a:ext cx="6771307" cy="6771307"/>
          </a:xfrm>
          <a:prstGeom prst="rect">
            <a:avLst/>
          </a:prstGeom>
        </p:spPr>
      </p:pic>
      <p:sp>
        <p:nvSpPr>
          <p:cNvPr id="46" name="Rettangolo con angoli arrotondati 45">
            <a:extLst>
              <a:ext uri="{FF2B5EF4-FFF2-40B4-BE49-F238E27FC236}">
                <a16:creationId xmlns:a16="http://schemas.microsoft.com/office/drawing/2014/main" id="{E6CE1927-AA41-B180-A12E-B8A323AAD5CC}"/>
              </a:ext>
            </a:extLst>
          </p:cNvPr>
          <p:cNvSpPr/>
          <p:nvPr/>
        </p:nvSpPr>
        <p:spPr>
          <a:xfrm>
            <a:off x="6369614"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I</a:t>
            </a:r>
          </a:p>
        </p:txBody>
      </p:sp>
      <p:sp>
        <p:nvSpPr>
          <p:cNvPr id="47" name="Ovale 46">
            <a:extLst>
              <a:ext uri="{FF2B5EF4-FFF2-40B4-BE49-F238E27FC236}">
                <a16:creationId xmlns:a16="http://schemas.microsoft.com/office/drawing/2014/main" id="{3BCFB154-0C8C-204E-A831-DE1F257C5938}"/>
              </a:ext>
            </a:extLst>
          </p:cNvPr>
          <p:cNvSpPr/>
          <p:nvPr/>
        </p:nvSpPr>
        <p:spPr>
          <a:xfrm>
            <a:off x="6642367"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1</a:t>
            </a:r>
          </a:p>
        </p:txBody>
      </p:sp>
      <p:sp>
        <p:nvSpPr>
          <p:cNvPr id="44" name="Rettangolo con angoli arrotondati 43">
            <a:extLst>
              <a:ext uri="{FF2B5EF4-FFF2-40B4-BE49-F238E27FC236}">
                <a16:creationId xmlns:a16="http://schemas.microsoft.com/office/drawing/2014/main" id="{229786EB-CECD-D8BE-59A1-C057B5867810}"/>
              </a:ext>
            </a:extLst>
          </p:cNvPr>
          <p:cNvSpPr/>
          <p:nvPr/>
        </p:nvSpPr>
        <p:spPr>
          <a:xfrm>
            <a:off x="7895986"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love</a:t>
            </a:r>
          </a:p>
        </p:txBody>
      </p:sp>
      <p:sp>
        <p:nvSpPr>
          <p:cNvPr id="45" name="Ovale 44">
            <a:extLst>
              <a:ext uri="{FF2B5EF4-FFF2-40B4-BE49-F238E27FC236}">
                <a16:creationId xmlns:a16="http://schemas.microsoft.com/office/drawing/2014/main" id="{AB6752BA-5756-9D47-F80E-FCBBE631B025}"/>
              </a:ext>
            </a:extLst>
          </p:cNvPr>
          <p:cNvSpPr/>
          <p:nvPr/>
        </p:nvSpPr>
        <p:spPr>
          <a:xfrm>
            <a:off x="8168739"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2</a:t>
            </a:r>
          </a:p>
        </p:txBody>
      </p:sp>
      <p:sp>
        <p:nvSpPr>
          <p:cNvPr id="42" name="Rettangolo con angoli arrotondati 41">
            <a:extLst>
              <a:ext uri="{FF2B5EF4-FFF2-40B4-BE49-F238E27FC236}">
                <a16:creationId xmlns:a16="http://schemas.microsoft.com/office/drawing/2014/main" id="{6105FA09-4616-1090-A942-0FBA52C82294}"/>
              </a:ext>
            </a:extLst>
          </p:cNvPr>
          <p:cNvSpPr/>
          <p:nvPr/>
        </p:nvSpPr>
        <p:spPr>
          <a:xfrm>
            <a:off x="9422358"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dogs</a:t>
            </a:r>
          </a:p>
        </p:txBody>
      </p:sp>
      <p:sp>
        <p:nvSpPr>
          <p:cNvPr id="43" name="Ovale 42">
            <a:extLst>
              <a:ext uri="{FF2B5EF4-FFF2-40B4-BE49-F238E27FC236}">
                <a16:creationId xmlns:a16="http://schemas.microsoft.com/office/drawing/2014/main" id="{ED6671E8-D769-4F61-4E9F-723B5BD5A952}"/>
              </a:ext>
            </a:extLst>
          </p:cNvPr>
          <p:cNvSpPr/>
          <p:nvPr/>
        </p:nvSpPr>
        <p:spPr>
          <a:xfrm>
            <a:off x="9695111"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3</a:t>
            </a:r>
          </a:p>
        </p:txBody>
      </p: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Positional</a:t>
            </a:r>
            <a:r>
              <a:rPr lang="it-IT" sz="1100" dirty="0">
                <a:solidFill>
                  <a:srgbClr val="FFFFFF"/>
                </a:solidFill>
                <a:cs typeface="Calibri"/>
              </a:rPr>
              <a:t> </a:t>
            </a:r>
            <a:r>
              <a:rPr lang="it-IT" sz="1100" dirty="0" err="1">
                <a:solidFill>
                  <a:srgbClr val="FFFFFF"/>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Attention</a:t>
            </a:r>
            <a:endParaRPr lang="it-IT" dirty="0" err="1">
              <a:solidFill>
                <a:schemeClr val="bg2">
                  <a:lumMod val="90000"/>
                </a:schemeClr>
              </a:solidFill>
              <a:cs typeface="Calibri" panose="020F0502020204030204"/>
            </a:endParaRPr>
          </a:p>
        </p:txBody>
      </p:sp>
    </p:spTree>
    <p:extLst>
      <p:ext uri="{BB962C8B-B14F-4D97-AF65-F5344CB8AC3E}">
        <p14:creationId xmlns:p14="http://schemas.microsoft.com/office/powerpoint/2010/main" val="4944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title"/>
          </p:nvPr>
        </p:nvSpPr>
        <p:spPr>
          <a:xfrm>
            <a:off x="855049" y="2511868"/>
            <a:ext cx="3023755" cy="1373171"/>
          </a:xfrm>
        </p:spPr>
        <p:txBody>
          <a:bodyPr anchor="b">
            <a:normAutofit fontScale="90000"/>
          </a:bodyPr>
          <a:lstStyle/>
          <a:p>
            <a:r>
              <a:rPr lang="en-US" sz="4800" b="1" dirty="0">
                <a:solidFill>
                  <a:schemeClr val="bg1"/>
                </a:solidFill>
                <a:cs typeface="Calibri Light"/>
              </a:rPr>
              <a:t>Positional Encoding</a:t>
            </a:r>
            <a:endParaRPr lang="it-IT" sz="4800" dirty="0">
              <a:solidFill>
                <a:schemeClr val="bg1"/>
              </a:solidFill>
              <a:cs typeface="Calibri Light"/>
            </a:endParaRPr>
          </a:p>
        </p:txBody>
      </p:sp>
      <p:sp>
        <p:nvSpPr>
          <p:cNvPr id="10" name="Segnaposto testo 9">
            <a:extLst>
              <a:ext uri="{FF2B5EF4-FFF2-40B4-BE49-F238E27FC236}">
                <a16:creationId xmlns:a16="http://schemas.microsoft.com/office/drawing/2014/main" id="{BE8A2726-E84C-A10C-1DC1-B4BC493BB2FB}"/>
              </a:ext>
            </a:extLst>
          </p:cNvPr>
          <p:cNvSpPr>
            <a:spLocks noGrp="1"/>
          </p:cNvSpPr>
          <p:nvPr>
            <p:ph type="body" sz="half" idx="2"/>
          </p:nvPr>
        </p:nvSpPr>
        <p:spPr>
          <a:xfrm>
            <a:off x="5587171" y="3581400"/>
            <a:ext cx="5274835" cy="2104888"/>
          </a:xfrm>
        </p:spPr>
        <p:txBody>
          <a:bodyPr/>
          <a:lstStyle/>
          <a:p>
            <a:r>
              <a:rPr lang="it-IT" b="0" i="0" dirty="0">
                <a:solidFill>
                  <a:schemeClr val="bg1"/>
                </a:solidFill>
                <a:effectLst/>
                <a:latin typeface="avenir-lt-w01_35-light1475496"/>
              </a:rPr>
              <a:t>w è l'indice della parola nella frase. </a:t>
            </a:r>
          </a:p>
          <a:p>
            <a:r>
              <a:rPr lang="it-IT" b="0" i="0" dirty="0">
                <a:solidFill>
                  <a:schemeClr val="bg1"/>
                </a:solidFill>
                <a:effectLst/>
                <a:latin typeface="avenir-lt-w01_35-light1475496"/>
              </a:rPr>
              <a:t>Ciò consente alla rete neurale di conservare alcune informazioni sulle posizioni relative delle parole dopo che i vettori di input sono stati propagati attraverso i livelli. </a:t>
            </a:r>
            <a:r>
              <a:rPr lang="it-IT" b="1" i="0" dirty="0">
                <a:solidFill>
                  <a:schemeClr val="bg1"/>
                </a:solidFill>
                <a:effectLst/>
                <a:latin typeface="avenir-lt-w01_35-light1475496"/>
              </a:rPr>
              <a:t>Si noti che la codifica posizionale da sola non disambigua i diversi sensi di una parola</a:t>
            </a:r>
            <a:r>
              <a:rPr lang="it-IT" b="0" i="0" dirty="0">
                <a:solidFill>
                  <a:schemeClr val="bg1"/>
                </a:solidFill>
                <a:effectLst/>
                <a:latin typeface="avenir-lt-w01_35-light1475496"/>
              </a:rPr>
              <a:t>, ma serve piuttosto come un modo per trasmettere informazioni sull'ordine della frase ai meccanismi dell'attenzione.</a:t>
            </a:r>
            <a:endParaRPr lang="it-IT" dirty="0">
              <a:solidFill>
                <a:schemeClr val="bg1"/>
              </a:solidFill>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6FBAB5AA-CB34-5FBE-C522-D5D003043B61}"/>
              </a:ext>
            </a:extLst>
          </p:cNvPr>
          <p:cNvSpPr txBox="1"/>
          <p:nvPr/>
        </p:nvSpPr>
        <p:spPr>
          <a:xfrm>
            <a:off x="793122" y="4008681"/>
            <a:ext cx="3218490" cy="2031325"/>
          </a:xfrm>
          <a:prstGeom prst="rect">
            <a:avLst/>
          </a:prstGeom>
          <a:noFill/>
        </p:spPr>
        <p:txBody>
          <a:bodyPr wrap="square" lIns="91440" tIns="45720" rIns="91440" bIns="45720" rtlCol="0" anchor="t">
            <a:spAutoFit/>
          </a:bodyPr>
          <a:lstStyle/>
          <a:p>
            <a:r>
              <a:rPr lang="it-IT" sz="1400" b="1" i="0" dirty="0">
                <a:solidFill>
                  <a:schemeClr val="bg1"/>
                </a:solidFill>
                <a:effectLst/>
                <a:latin typeface="avenir-lt-w01_35-light1475496"/>
              </a:rPr>
              <a:t>Ogni parola nel vocabolario è mappata su un valore vettoriale costante</a:t>
            </a:r>
            <a:r>
              <a:rPr lang="it-IT" sz="1400" b="0" i="0" dirty="0">
                <a:solidFill>
                  <a:schemeClr val="bg1"/>
                </a:solidFill>
                <a:effectLst/>
                <a:latin typeface="avenir-lt-w01_35-light1475496"/>
              </a:rPr>
              <a:t>.</a:t>
            </a:r>
          </a:p>
          <a:p>
            <a:r>
              <a:rPr lang="it-IT" sz="1400" b="1" i="0" dirty="0">
                <a:solidFill>
                  <a:schemeClr val="bg1"/>
                </a:solidFill>
                <a:effectLst/>
                <a:latin typeface="avenir-lt-w01_35-light1475496"/>
              </a:rPr>
              <a:t>Tuttavia, una parola può avere significati diversi in contesti diversi. </a:t>
            </a:r>
            <a:r>
              <a:rPr lang="it-IT" sz="1400" b="0" i="0" dirty="0">
                <a:solidFill>
                  <a:schemeClr val="bg1"/>
                </a:solidFill>
                <a:effectLst/>
                <a:latin typeface="avenir-lt-w01_35-light1475496"/>
              </a:rPr>
              <a:t>Il design del trasformatore aggiunge un'ulteriore funzione sinusoidale a q</a:t>
            </a:r>
            <a:r>
              <a:rPr lang="it-IT" sz="1400" b="1" i="0" dirty="0">
                <a:solidFill>
                  <a:schemeClr val="bg1"/>
                </a:solidFill>
                <a:effectLst/>
                <a:latin typeface="avenir-lt-w01_35-light1475496"/>
              </a:rPr>
              <a:t>uesto vettore che consente all'incorporamento del vettore di parola di variare a seconda della sua posizione</a:t>
            </a:r>
            <a:r>
              <a:rPr lang="it-IT" sz="1400" b="0" i="0" dirty="0">
                <a:solidFill>
                  <a:schemeClr val="bg1"/>
                </a:solidFill>
                <a:effectLst/>
                <a:latin typeface="avenir-lt-w01_35-light1475496"/>
              </a:rPr>
              <a:t> in una frase.</a:t>
            </a:r>
            <a:endParaRPr lang="it-IT" sz="1300" dirty="0">
              <a:solidFill>
                <a:schemeClr val="bg1"/>
              </a:solidFill>
              <a:cs typeface="Calibri"/>
            </a:endParaRPr>
          </a:p>
        </p:txBody>
      </p: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Positional</a:t>
            </a:r>
            <a:r>
              <a:rPr lang="it-IT" sz="1100" dirty="0">
                <a:solidFill>
                  <a:srgbClr val="FFFFFF"/>
                </a:solidFill>
                <a:cs typeface="Calibri"/>
              </a:rPr>
              <a:t> </a:t>
            </a:r>
            <a:r>
              <a:rPr lang="it-IT" sz="1100" dirty="0" err="1">
                <a:solidFill>
                  <a:srgbClr val="FFFFFF"/>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Attention</a:t>
            </a:r>
            <a:endParaRPr lang="it-IT" dirty="0" err="1">
              <a:solidFill>
                <a:schemeClr val="bg2">
                  <a:lumMod val="90000"/>
                </a:schemeClr>
              </a:solidFill>
              <a:cs typeface="Calibri" panose="020F0502020204030204"/>
            </a:endParaRPr>
          </a:p>
        </p:txBody>
      </p:sp>
      <p:sp>
        <p:nvSpPr>
          <p:cNvPr id="4" name="AutoShape 4" descr="Reti neurali Transformer: una guida per principianti">
            <a:extLst>
              <a:ext uri="{FF2B5EF4-FFF2-40B4-BE49-F238E27FC236}">
                <a16:creationId xmlns:a16="http://schemas.microsoft.com/office/drawing/2014/main" id="{B33B2F1A-EB47-D7FE-D587-818B22D217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 name="AutoShape 6" descr="Reti neurali Transformer: una guida per principianti">
            <a:extLst>
              <a:ext uri="{FF2B5EF4-FFF2-40B4-BE49-F238E27FC236}">
                <a16:creationId xmlns:a16="http://schemas.microsoft.com/office/drawing/2014/main" id="{8ADDEEBA-6C32-B53A-4C38-6B65E6988C5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7" name="Immagine 6" descr="Immagine che contiene nero, oscurità&#10;&#10;Descrizione generata automaticamente">
            <a:extLst>
              <a:ext uri="{FF2B5EF4-FFF2-40B4-BE49-F238E27FC236}">
                <a16:creationId xmlns:a16="http://schemas.microsoft.com/office/drawing/2014/main" id="{F245EC70-BA4B-5F7C-55E2-6C0626913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332" y="1466125"/>
            <a:ext cx="7004075" cy="1621624"/>
          </a:xfrm>
          <a:prstGeom prst="rect">
            <a:avLst/>
          </a:prstGeom>
        </p:spPr>
      </p:pic>
    </p:spTree>
    <p:extLst>
      <p:ext uri="{BB962C8B-B14F-4D97-AF65-F5344CB8AC3E}">
        <p14:creationId xmlns:p14="http://schemas.microsoft.com/office/powerpoint/2010/main" val="199048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pPr algn="l"/>
            <a:r>
              <a:rPr lang="it-IT" sz="5400" b="1" dirty="0">
                <a:solidFill>
                  <a:schemeClr val="bg1"/>
                </a:solidFill>
                <a:cs typeface="Calibri Light"/>
              </a:rPr>
              <a:t>Cos'è ChatGPT?</a:t>
            </a:r>
          </a:p>
        </p:txBody>
      </p:sp>
      <p:sp>
        <p:nvSpPr>
          <p:cNvPr id="3" name="Segnaposto contenuto 2">
            <a:extLst>
              <a:ext uri="{FF2B5EF4-FFF2-40B4-BE49-F238E27FC236}">
                <a16:creationId xmlns:a16="http://schemas.microsoft.com/office/drawing/2014/main" id="{85870955-9934-E13C-A950-C3F36548FA61}"/>
              </a:ext>
            </a:extLst>
          </p:cNvPr>
          <p:cNvSpPr>
            <a:spLocks noGrp="1"/>
          </p:cNvSpPr>
          <p:nvPr>
            <p:ph type="subTitle" idx="4294967295"/>
          </p:nvPr>
        </p:nvSpPr>
        <p:spPr>
          <a:xfrm>
            <a:off x="752593" y="4484981"/>
            <a:ext cx="3733800" cy="1573213"/>
          </a:xfrm>
        </p:spPr>
        <p:txBody>
          <a:bodyPr vert="horz" lIns="91440" tIns="45720" rIns="91440" bIns="45720" rtlCol="0" anchor="t">
            <a:normAutofit/>
          </a:bodyPr>
          <a:lstStyle/>
          <a:p>
            <a:pPr marL="0" indent="0" algn="l">
              <a:buNone/>
            </a:pPr>
            <a:r>
              <a:rPr lang="it-IT" sz="1300" dirty="0">
                <a:solidFill>
                  <a:schemeClr val="bg1"/>
                </a:solidFill>
                <a:cs typeface="Calibri"/>
              </a:rPr>
              <a:t>ChatGPT è un chatbot basato su intelligenza artificiale e apprendimento automatico sviluppato da OpenAI specializzato nella conversazione con un utente umano. </a:t>
            </a:r>
            <a:endParaRPr lang="it-IT" dirty="0">
              <a:solidFill>
                <a:schemeClr val="bg1"/>
              </a:solidFill>
              <a:cs typeface="Calibri"/>
            </a:endParaRPr>
          </a:p>
          <a:p>
            <a:pPr marL="0" indent="0" algn="l">
              <a:buNone/>
            </a:pPr>
            <a:r>
              <a:rPr lang="it-IT" sz="1300" dirty="0">
                <a:solidFill>
                  <a:schemeClr val="bg1"/>
                </a:solidFill>
                <a:cs typeface="Calibri"/>
              </a:rPr>
              <a:t>La sigla GPT sta per Generative </a:t>
            </a:r>
            <a:r>
              <a:rPr lang="it-IT" sz="1300" dirty="0" err="1">
                <a:solidFill>
                  <a:schemeClr val="bg1"/>
                </a:solidFill>
                <a:cs typeface="Calibri"/>
              </a:rPr>
              <a:t>Pre-trained</a:t>
            </a:r>
            <a:r>
              <a:rPr lang="it-IT" sz="1300" dirty="0">
                <a:solidFill>
                  <a:schemeClr val="bg1"/>
                </a:solidFill>
                <a:cs typeface="Calibri"/>
              </a:rPr>
              <a:t> Transformer, una tecnologia nuova applicata al machine learning.</a:t>
            </a:r>
          </a:p>
        </p:txBody>
      </p:sp>
      <p:pic>
        <p:nvPicPr>
          <p:cNvPr id="4" name="Immagine 4" descr="CPU con numeri binari e cianografia">
            <a:extLst>
              <a:ext uri="{FF2B5EF4-FFF2-40B4-BE49-F238E27FC236}">
                <a16:creationId xmlns:a16="http://schemas.microsoft.com/office/drawing/2014/main" id="{4F62E324-D5EE-9AB6-79E0-05154BA1DE9B}"/>
              </a:ext>
            </a:extLst>
          </p:cNvPr>
          <p:cNvPicPr>
            <a:picLocks noChangeAspect="1"/>
          </p:cNvPicPr>
          <p:nvPr/>
        </p:nvPicPr>
        <p:blipFill rotWithShape="1">
          <a:blip r:embed="rId2"/>
          <a:srcRect l="11854" r="3172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30617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02953" y="2700264"/>
            <a:ext cx="3779321" cy="720613"/>
          </a:xfrm>
        </p:spPr>
        <p:txBody>
          <a:bodyPr anchor="b">
            <a:normAutofit fontScale="90000"/>
          </a:bodyPr>
          <a:lstStyle/>
          <a:p>
            <a:r>
              <a:rPr lang="en-US" sz="5400" b="1" dirty="0">
                <a:solidFill>
                  <a:schemeClr val="bg1"/>
                </a:solidFill>
                <a:cs typeface="Calibri Light"/>
              </a:rPr>
              <a:t>Self-Attention</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rgbClr val="FFFFFF"/>
                </a:solidFill>
                <a:cs typeface="Calibri"/>
              </a:rPr>
              <a:t>Self-</a:t>
            </a:r>
            <a:r>
              <a:rPr lang="it-IT" sz="1100" err="1">
                <a:solidFill>
                  <a:srgbClr val="FFFFFF"/>
                </a:solidFill>
                <a:cs typeface="Calibri"/>
              </a:rPr>
              <a:t>Attention</a:t>
            </a:r>
            <a:endParaRPr lang="it-IT">
              <a:solidFill>
                <a:srgbClr val="FFFFFF"/>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Attention</a:t>
            </a:r>
            <a:endParaRPr lang="it-IT" dirty="0" err="1">
              <a:solidFill>
                <a:schemeClr val="bg2">
                  <a:lumMod val="90000"/>
                </a:schemeClr>
              </a:solidFill>
              <a:cs typeface="Calibri" panose="020F0502020204030204"/>
            </a:endParaRP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706312" y="3420302"/>
            <a:ext cx="3266718" cy="1892826"/>
          </a:xfrm>
          <a:prstGeom prst="rect">
            <a:avLst/>
          </a:prstGeom>
          <a:noFill/>
        </p:spPr>
        <p:txBody>
          <a:bodyPr wrap="square" lIns="91440" tIns="45720" rIns="91440" bIns="45720" rtlCol="0" anchor="t">
            <a:spAutoFit/>
          </a:bodyPr>
          <a:lstStyle/>
          <a:p>
            <a:r>
              <a:rPr lang="it-IT" sz="1300" dirty="0">
                <a:solidFill>
                  <a:schemeClr val="bg1"/>
                </a:solidFill>
              </a:rPr>
              <a:t>La self-</a:t>
            </a:r>
            <a:r>
              <a:rPr lang="it-IT" sz="1300" dirty="0" err="1">
                <a:solidFill>
                  <a:schemeClr val="bg1"/>
                </a:solidFill>
              </a:rPr>
              <a:t>attention</a:t>
            </a:r>
            <a:r>
              <a:rPr lang="it-IT" sz="1300" dirty="0">
                <a:solidFill>
                  <a:schemeClr val="bg1"/>
                </a:solidFill>
              </a:rPr>
              <a:t> permette alla rete neurale di capire il contesto di una parola tra le parole che la circondano. </a:t>
            </a:r>
            <a:endParaRPr lang="it-IT" sz="1300" dirty="0">
              <a:solidFill>
                <a:schemeClr val="bg1"/>
              </a:solidFill>
              <a:cs typeface="Calibri"/>
            </a:endParaRPr>
          </a:p>
          <a:p>
            <a:r>
              <a:rPr lang="it-IT" sz="1300" dirty="0">
                <a:solidFill>
                  <a:schemeClr val="bg1"/>
                </a:solidFill>
              </a:rPr>
              <a:t>In generale aiuta la rete neurale a togliere ambiguità alle parole, riconoscere parti di frasi o capire il tempo delle parole(passato/presente..) </a:t>
            </a:r>
            <a:endParaRPr lang="it-IT" sz="1300" dirty="0">
              <a:solidFill>
                <a:schemeClr val="bg1"/>
              </a:solidFill>
              <a:cs typeface="Calibri"/>
            </a:endParaRPr>
          </a:p>
          <a:p>
            <a:endParaRPr lang="it-IT" sz="1300" dirty="0">
              <a:solidFill>
                <a:schemeClr val="bg1"/>
              </a:solidFill>
            </a:endParaRPr>
          </a:p>
          <a:p>
            <a:endParaRPr lang="it-IT" sz="1300" dirty="0">
              <a:solidFill>
                <a:schemeClr val="bg1"/>
              </a:solidFill>
              <a:cs typeface="Calibri"/>
            </a:endParaRPr>
          </a:p>
        </p:txBody>
      </p:sp>
      <p:cxnSp>
        <p:nvCxnSpPr>
          <p:cNvPr id="14" name="Connettore 2 13">
            <a:extLst>
              <a:ext uri="{FF2B5EF4-FFF2-40B4-BE49-F238E27FC236}">
                <a16:creationId xmlns:a16="http://schemas.microsoft.com/office/drawing/2014/main" id="{92E557B5-B2A3-3500-BC69-21B868F95168}"/>
              </a:ext>
            </a:extLst>
          </p:cNvPr>
          <p:cNvCxnSpPr>
            <a:cxnSpLocks/>
          </p:cNvCxnSpPr>
          <p:nvPr/>
        </p:nvCxnSpPr>
        <p:spPr>
          <a:xfrm flipV="1">
            <a:off x="5906133" y="2749880"/>
            <a:ext cx="1643830" cy="1"/>
          </a:xfrm>
          <a:prstGeom prst="straightConnector1">
            <a:avLst/>
          </a:prstGeom>
          <a:ln w="793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A80040B8-62D9-60F6-E955-C68E2E459D81}"/>
              </a:ext>
            </a:extLst>
          </p:cNvPr>
          <p:cNvCxnSpPr>
            <a:cxnSpLocks/>
          </p:cNvCxnSpPr>
          <p:nvPr/>
        </p:nvCxnSpPr>
        <p:spPr>
          <a:xfrm flipV="1">
            <a:off x="5877193" y="3954204"/>
            <a:ext cx="1643830" cy="1"/>
          </a:xfrm>
          <a:prstGeom prst="straightConnector1">
            <a:avLst/>
          </a:prstGeom>
          <a:ln w="793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48F513FA-4F65-3BE0-E1AA-34732957C24D}"/>
              </a:ext>
            </a:extLst>
          </p:cNvPr>
          <p:cNvSpPr/>
          <p:nvPr/>
        </p:nvSpPr>
        <p:spPr>
          <a:xfrm>
            <a:off x="4845060" y="2352833"/>
            <a:ext cx="1977401" cy="7940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Server, can i </a:t>
            </a:r>
            <a:r>
              <a:rPr lang="it-IT" dirty="0" err="1"/>
              <a:t>have</a:t>
            </a:r>
            <a:r>
              <a:rPr lang="it-IT" dirty="0"/>
              <a:t> the </a:t>
            </a:r>
            <a:r>
              <a:rPr lang="it-IT" dirty="0">
                <a:solidFill>
                  <a:srgbClr val="FFC000"/>
                </a:solidFill>
              </a:rPr>
              <a:t>check</a:t>
            </a:r>
            <a:r>
              <a:rPr lang="it-IT" dirty="0"/>
              <a:t>?</a:t>
            </a:r>
          </a:p>
        </p:txBody>
      </p:sp>
      <p:sp>
        <p:nvSpPr>
          <p:cNvPr id="12" name="Rettangolo 11">
            <a:extLst>
              <a:ext uri="{FF2B5EF4-FFF2-40B4-BE49-F238E27FC236}">
                <a16:creationId xmlns:a16="http://schemas.microsoft.com/office/drawing/2014/main" id="{1AEDD7C8-9003-19FC-9C7F-BA4424387B45}"/>
              </a:ext>
            </a:extLst>
          </p:cNvPr>
          <p:cNvSpPr/>
          <p:nvPr/>
        </p:nvSpPr>
        <p:spPr>
          <a:xfrm>
            <a:off x="4845059" y="3557157"/>
            <a:ext cx="1977401" cy="7940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Looks like i just </a:t>
            </a:r>
            <a:r>
              <a:rPr lang="it-IT" dirty="0" err="1">
                <a:solidFill>
                  <a:srgbClr val="FFC000"/>
                </a:solidFill>
              </a:rPr>
              <a:t>crashed</a:t>
            </a:r>
            <a:r>
              <a:rPr lang="it-IT" dirty="0"/>
              <a:t> the server.</a:t>
            </a:r>
          </a:p>
        </p:txBody>
      </p:sp>
      <p:sp>
        <p:nvSpPr>
          <p:cNvPr id="18" name="CasellaDiTesto 17">
            <a:extLst>
              <a:ext uri="{FF2B5EF4-FFF2-40B4-BE49-F238E27FC236}">
                <a16:creationId xmlns:a16="http://schemas.microsoft.com/office/drawing/2014/main" id="{B2D0F3CE-8D0C-5FCA-201B-B212CECB0D8B}"/>
              </a:ext>
            </a:extLst>
          </p:cNvPr>
          <p:cNvSpPr txBox="1"/>
          <p:nvPr/>
        </p:nvSpPr>
        <p:spPr>
          <a:xfrm>
            <a:off x="7617479" y="2350758"/>
            <a:ext cx="3731841" cy="923330"/>
          </a:xfrm>
          <a:prstGeom prst="rect">
            <a:avLst/>
          </a:prstGeom>
          <a:noFill/>
        </p:spPr>
        <p:txBody>
          <a:bodyPr wrap="square" rtlCol="0">
            <a:spAutoFit/>
          </a:bodyPr>
          <a:lstStyle/>
          <a:p>
            <a:r>
              <a:rPr lang="it-IT">
                <a:solidFill>
                  <a:schemeClr val="bg1"/>
                </a:solidFill>
              </a:rPr>
              <a:t>La parola check da un contesto alla parola server togliendone ambiguità (mail server o human server)</a:t>
            </a:r>
          </a:p>
        </p:txBody>
      </p:sp>
      <p:sp>
        <p:nvSpPr>
          <p:cNvPr id="20" name="CasellaDiTesto 19">
            <a:extLst>
              <a:ext uri="{FF2B5EF4-FFF2-40B4-BE49-F238E27FC236}">
                <a16:creationId xmlns:a16="http://schemas.microsoft.com/office/drawing/2014/main" id="{66B50E8B-3B38-5EC1-CE32-6F68C337C8CE}"/>
              </a:ext>
            </a:extLst>
          </p:cNvPr>
          <p:cNvSpPr txBox="1"/>
          <p:nvPr/>
        </p:nvSpPr>
        <p:spPr>
          <a:xfrm>
            <a:off x="7617479" y="3653612"/>
            <a:ext cx="3403892" cy="646331"/>
          </a:xfrm>
          <a:prstGeom prst="rect">
            <a:avLst/>
          </a:prstGeom>
          <a:noFill/>
        </p:spPr>
        <p:txBody>
          <a:bodyPr wrap="square" rtlCol="0">
            <a:spAutoFit/>
          </a:bodyPr>
          <a:lstStyle/>
          <a:p>
            <a:r>
              <a:rPr lang="it-IT">
                <a:solidFill>
                  <a:schemeClr val="bg1"/>
                </a:solidFill>
              </a:rPr>
              <a:t>La parola </a:t>
            </a:r>
            <a:r>
              <a:rPr lang="it-IT" err="1">
                <a:solidFill>
                  <a:schemeClr val="bg1"/>
                </a:solidFill>
              </a:rPr>
              <a:t>crashed</a:t>
            </a:r>
            <a:r>
              <a:rPr lang="it-IT">
                <a:solidFill>
                  <a:schemeClr val="bg1"/>
                </a:solidFill>
              </a:rPr>
              <a:t> fa intendere che il server sia una macchina.</a:t>
            </a:r>
          </a:p>
        </p:txBody>
      </p:sp>
    </p:spTree>
    <p:extLst>
      <p:ext uri="{BB962C8B-B14F-4D97-AF65-F5344CB8AC3E}">
        <p14:creationId xmlns:p14="http://schemas.microsoft.com/office/powerpoint/2010/main" val="2995923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12598" y="2700263"/>
            <a:ext cx="3779321" cy="720613"/>
          </a:xfrm>
        </p:spPr>
        <p:txBody>
          <a:bodyPr anchor="b">
            <a:normAutofit fontScale="90000"/>
          </a:bodyPr>
          <a:lstStyle/>
          <a:p>
            <a:r>
              <a:rPr lang="en-US" sz="5400" b="1" dirty="0">
                <a:solidFill>
                  <a:schemeClr val="bg1"/>
                </a:solidFill>
                <a:cs typeface="Calibri Light"/>
              </a:rPr>
              <a:t>Attention</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sz="1100">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Attention</a:t>
            </a: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715957" y="3420301"/>
            <a:ext cx="3266718" cy="2877711"/>
          </a:xfrm>
          <a:prstGeom prst="rect">
            <a:avLst/>
          </a:prstGeom>
          <a:noFill/>
        </p:spPr>
        <p:txBody>
          <a:bodyPr wrap="square" lIns="91440" tIns="45720" rIns="91440" bIns="45720" rtlCol="0" anchor="t">
            <a:spAutoFit/>
          </a:bodyPr>
          <a:lstStyle/>
          <a:p>
            <a:r>
              <a:rPr lang="it-IT" sz="1400" dirty="0">
                <a:solidFill>
                  <a:schemeClr val="bg1"/>
                </a:solidFill>
              </a:rPr>
              <a:t>Il ‘meccanismo’ dell’attenzione è una struttura di rete neurale che permette a un modello testuale di guardare ogni singola parola della frase originale per prendere decisioni sul come tradurre la parola nell’output. Il modello per ogni parola in input si ‘aspetta’ una corrispondente in output. Ma come fa ad aspettarsi qualcosa in output? questo perché dopo che viene ‘trainato’ con tanti esempi di traduzioni il modello impara i modelli grammaticali dietro di esse.</a:t>
            </a:r>
            <a:endParaRPr lang="it-IT" sz="1400" dirty="0">
              <a:solidFill>
                <a:schemeClr val="bg1"/>
              </a:solidFill>
              <a:cs typeface="Calibri"/>
            </a:endParaRPr>
          </a:p>
          <a:p>
            <a:endParaRPr lang="it-IT" sz="1300" dirty="0">
              <a:solidFill>
                <a:schemeClr val="bg1"/>
              </a:solidFill>
              <a:cs typeface="Calibri"/>
            </a:endParaRPr>
          </a:p>
        </p:txBody>
      </p:sp>
      <p:cxnSp>
        <p:nvCxnSpPr>
          <p:cNvPr id="6" name="Connettore 2 5">
            <a:extLst>
              <a:ext uri="{FF2B5EF4-FFF2-40B4-BE49-F238E27FC236}">
                <a16:creationId xmlns:a16="http://schemas.microsoft.com/office/drawing/2014/main" id="{506C5258-F651-E067-A023-D95235C35144}"/>
              </a:ext>
            </a:extLst>
          </p:cNvPr>
          <p:cNvCxnSpPr>
            <a:cxnSpLocks/>
          </p:cNvCxnSpPr>
          <p:nvPr/>
        </p:nvCxnSpPr>
        <p:spPr>
          <a:xfrm>
            <a:off x="8302160" y="1472223"/>
            <a:ext cx="7884" cy="706244"/>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8676C0FC-0FF3-49B1-6953-AEFAE8F5A720}"/>
              </a:ext>
            </a:extLst>
          </p:cNvPr>
          <p:cNvSpPr/>
          <p:nvPr/>
        </p:nvSpPr>
        <p:spPr>
          <a:xfrm>
            <a:off x="6594954" y="883911"/>
            <a:ext cx="3482109" cy="5818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a:t>
            </a:r>
            <a:r>
              <a:rPr lang="it-IT" dirty="0" err="1"/>
              <a:t>European</a:t>
            </a:r>
            <a:r>
              <a:rPr lang="it-IT" dirty="0"/>
              <a:t> </a:t>
            </a:r>
            <a:r>
              <a:rPr lang="it-IT" dirty="0" err="1"/>
              <a:t>Economics</a:t>
            </a:r>
            <a:r>
              <a:rPr lang="it-IT" dirty="0"/>
              <a:t> Area</a:t>
            </a:r>
          </a:p>
        </p:txBody>
      </p:sp>
      <p:grpSp>
        <p:nvGrpSpPr>
          <p:cNvPr id="8" name="Gruppo 7">
            <a:extLst>
              <a:ext uri="{FF2B5EF4-FFF2-40B4-BE49-F238E27FC236}">
                <a16:creationId xmlns:a16="http://schemas.microsoft.com/office/drawing/2014/main" id="{1D1817B6-5135-1BDC-A7CE-A669C37C3A60}"/>
              </a:ext>
            </a:extLst>
          </p:cNvPr>
          <p:cNvGrpSpPr/>
          <p:nvPr/>
        </p:nvGrpSpPr>
        <p:grpSpPr>
          <a:xfrm>
            <a:off x="6237777" y="2265762"/>
            <a:ext cx="4093442" cy="438723"/>
            <a:chOff x="6096000" y="1909620"/>
            <a:chExt cx="4093442" cy="438723"/>
          </a:xfrm>
        </p:grpSpPr>
        <p:sp>
          <p:nvSpPr>
            <p:cNvPr id="11" name="Rettangolo con angoli arrotondati 10">
              <a:extLst>
                <a:ext uri="{FF2B5EF4-FFF2-40B4-BE49-F238E27FC236}">
                  <a16:creationId xmlns:a16="http://schemas.microsoft.com/office/drawing/2014/main" id="{D7E7DAAF-730B-81BC-0D85-85FB698FE277}"/>
                </a:ext>
              </a:extLst>
            </p:cNvPr>
            <p:cNvSpPr/>
            <p:nvPr/>
          </p:nvSpPr>
          <p:spPr>
            <a:xfrm>
              <a:off x="6096000" y="1909621"/>
              <a:ext cx="46672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la</a:t>
              </a:r>
            </a:p>
          </p:txBody>
        </p:sp>
        <p:sp>
          <p:nvSpPr>
            <p:cNvPr id="13" name="Rettangolo con angoli arrotondati 12">
              <a:extLst>
                <a:ext uri="{FF2B5EF4-FFF2-40B4-BE49-F238E27FC236}">
                  <a16:creationId xmlns:a16="http://schemas.microsoft.com/office/drawing/2014/main" id="{8C6C25F9-5EDE-D62D-A44D-185905768B9F}"/>
                </a:ext>
              </a:extLst>
            </p:cNvPr>
            <p:cNvSpPr/>
            <p:nvPr/>
          </p:nvSpPr>
          <p:spPr>
            <a:xfrm>
              <a:off x="6705600" y="1909620"/>
              <a:ext cx="1028700"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europea</a:t>
              </a:r>
            </a:p>
          </p:txBody>
        </p:sp>
        <p:sp>
          <p:nvSpPr>
            <p:cNvPr id="15" name="Rettangolo con angoli arrotondati 14">
              <a:extLst>
                <a:ext uri="{FF2B5EF4-FFF2-40B4-BE49-F238E27FC236}">
                  <a16:creationId xmlns:a16="http://schemas.microsoft.com/office/drawing/2014/main" id="{F26389D3-1C64-5479-F8F0-51AAB5000A28}"/>
                </a:ext>
              </a:extLst>
            </p:cNvPr>
            <p:cNvSpPr/>
            <p:nvPr/>
          </p:nvSpPr>
          <p:spPr>
            <a:xfrm>
              <a:off x="7850909" y="1909620"/>
              <a:ext cx="1169266"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economia</a:t>
              </a:r>
            </a:p>
          </p:txBody>
        </p:sp>
        <p:sp>
          <p:nvSpPr>
            <p:cNvPr id="17" name="Rettangolo con angoli arrotondati 16">
              <a:extLst>
                <a:ext uri="{FF2B5EF4-FFF2-40B4-BE49-F238E27FC236}">
                  <a16:creationId xmlns:a16="http://schemas.microsoft.com/office/drawing/2014/main" id="{9722C795-10BA-AF14-B678-F5F2F4924029}"/>
                </a:ext>
              </a:extLst>
            </p:cNvPr>
            <p:cNvSpPr/>
            <p:nvPr/>
          </p:nvSpPr>
          <p:spPr>
            <a:xfrm>
              <a:off x="9136783" y="1909620"/>
              <a:ext cx="1052659"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zona</a:t>
              </a:r>
            </a:p>
          </p:txBody>
        </p:sp>
      </p:grpSp>
      <p:cxnSp>
        <p:nvCxnSpPr>
          <p:cNvPr id="23" name="Connettore 2 22">
            <a:extLst>
              <a:ext uri="{FF2B5EF4-FFF2-40B4-BE49-F238E27FC236}">
                <a16:creationId xmlns:a16="http://schemas.microsoft.com/office/drawing/2014/main" id="{31C319C3-E0FE-AA6F-9459-8AC64BE0E8D8}"/>
              </a:ext>
            </a:extLst>
          </p:cNvPr>
          <p:cNvCxnSpPr>
            <a:cxnSpLocks/>
          </p:cNvCxnSpPr>
          <p:nvPr/>
        </p:nvCxnSpPr>
        <p:spPr>
          <a:xfrm>
            <a:off x="8333519" y="4426190"/>
            <a:ext cx="4809" cy="715537"/>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51594279-3B7F-F9BD-A408-CC886AB80F17}"/>
              </a:ext>
            </a:extLst>
          </p:cNvPr>
          <p:cNvSpPr/>
          <p:nvPr/>
        </p:nvSpPr>
        <p:spPr>
          <a:xfrm>
            <a:off x="6641417" y="3837879"/>
            <a:ext cx="3439128" cy="5818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a:t>
            </a:r>
            <a:r>
              <a:rPr lang="it-IT" dirty="0" err="1"/>
              <a:t>European</a:t>
            </a:r>
            <a:r>
              <a:rPr lang="it-IT" dirty="0"/>
              <a:t> </a:t>
            </a:r>
            <a:r>
              <a:rPr lang="it-IT" dirty="0" err="1"/>
              <a:t>Economics</a:t>
            </a:r>
            <a:r>
              <a:rPr lang="it-IT" dirty="0"/>
              <a:t> Area</a:t>
            </a:r>
          </a:p>
        </p:txBody>
      </p:sp>
      <p:grpSp>
        <p:nvGrpSpPr>
          <p:cNvPr id="24" name="Gruppo 23">
            <a:extLst>
              <a:ext uri="{FF2B5EF4-FFF2-40B4-BE49-F238E27FC236}">
                <a16:creationId xmlns:a16="http://schemas.microsoft.com/office/drawing/2014/main" id="{C5E0F71D-121B-0FD7-7E1F-9059D0BE86EA}"/>
              </a:ext>
            </a:extLst>
          </p:cNvPr>
          <p:cNvGrpSpPr/>
          <p:nvPr/>
        </p:nvGrpSpPr>
        <p:grpSpPr>
          <a:xfrm>
            <a:off x="6275352" y="5191853"/>
            <a:ext cx="4158085" cy="438723"/>
            <a:chOff x="6095999" y="1909620"/>
            <a:chExt cx="4210051" cy="438723"/>
          </a:xfrm>
        </p:grpSpPr>
        <p:sp>
          <p:nvSpPr>
            <p:cNvPr id="25" name="Rettangolo con angoli arrotondati 24">
              <a:extLst>
                <a:ext uri="{FF2B5EF4-FFF2-40B4-BE49-F238E27FC236}">
                  <a16:creationId xmlns:a16="http://schemas.microsoft.com/office/drawing/2014/main" id="{4B9C4053-5927-B732-DCAC-74B0526636BB}"/>
                </a:ext>
              </a:extLst>
            </p:cNvPr>
            <p:cNvSpPr/>
            <p:nvPr/>
          </p:nvSpPr>
          <p:spPr>
            <a:xfrm>
              <a:off x="6095999" y="1909621"/>
              <a:ext cx="46672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a:t>
              </a:r>
            </a:p>
          </p:txBody>
        </p:sp>
        <p:sp>
          <p:nvSpPr>
            <p:cNvPr id="26" name="Rettangolo con angoli arrotondati 25">
              <a:extLst>
                <a:ext uri="{FF2B5EF4-FFF2-40B4-BE49-F238E27FC236}">
                  <a16:creationId xmlns:a16="http://schemas.microsoft.com/office/drawing/2014/main" id="{B536FD66-64F8-F0FD-874B-DFA2AA849E96}"/>
                </a:ext>
              </a:extLst>
            </p:cNvPr>
            <p:cNvSpPr/>
            <p:nvPr/>
          </p:nvSpPr>
          <p:spPr>
            <a:xfrm>
              <a:off x="6705600" y="1909620"/>
              <a:ext cx="1028700"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spazio</a:t>
              </a:r>
            </a:p>
          </p:txBody>
        </p:sp>
        <p:sp>
          <p:nvSpPr>
            <p:cNvPr id="27" name="Rettangolo con angoli arrotondati 26">
              <a:extLst>
                <a:ext uri="{FF2B5EF4-FFF2-40B4-BE49-F238E27FC236}">
                  <a16:creationId xmlns:a16="http://schemas.microsoft.com/office/drawing/2014/main" id="{83994D7D-9F4B-1FE4-42C9-14A9004C4C7E}"/>
                </a:ext>
              </a:extLst>
            </p:cNvPr>
            <p:cNvSpPr/>
            <p:nvPr/>
          </p:nvSpPr>
          <p:spPr>
            <a:xfrm>
              <a:off x="7850908" y="1909620"/>
              <a:ext cx="128587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economico</a:t>
              </a:r>
            </a:p>
          </p:txBody>
        </p:sp>
        <p:sp>
          <p:nvSpPr>
            <p:cNvPr id="28" name="Rettangolo con angoli arrotondati 27">
              <a:extLst>
                <a:ext uri="{FF2B5EF4-FFF2-40B4-BE49-F238E27FC236}">
                  <a16:creationId xmlns:a16="http://schemas.microsoft.com/office/drawing/2014/main" id="{5B3463AE-7E72-6D58-A2C0-56FE6D45F7D5}"/>
                </a:ext>
              </a:extLst>
            </p:cNvPr>
            <p:cNvSpPr/>
            <p:nvPr/>
          </p:nvSpPr>
          <p:spPr>
            <a:xfrm>
              <a:off x="9253391" y="1909620"/>
              <a:ext cx="1052659"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europeo</a:t>
              </a:r>
            </a:p>
          </p:txBody>
        </p:sp>
      </p:grpSp>
    </p:spTree>
    <p:extLst>
      <p:ext uri="{BB962C8B-B14F-4D97-AF65-F5344CB8AC3E}">
        <p14:creationId xmlns:p14="http://schemas.microsoft.com/office/powerpoint/2010/main" val="306777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676850" y="2249767"/>
            <a:ext cx="3779321" cy="720613"/>
          </a:xfrm>
        </p:spPr>
        <p:txBody>
          <a:bodyPr anchor="b">
            <a:normAutofit fontScale="90000"/>
          </a:bodyPr>
          <a:lstStyle/>
          <a:p>
            <a:r>
              <a:rPr lang="en-US" sz="5400" b="1" dirty="0">
                <a:solidFill>
                  <a:schemeClr val="bg1"/>
                </a:solidFill>
                <a:cs typeface="Calibri Light"/>
              </a:rPr>
              <a:t>Attention</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sz="1100">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Attention</a:t>
            </a: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678163" y="2892400"/>
            <a:ext cx="3273540" cy="3539430"/>
          </a:xfrm>
          <a:prstGeom prst="rect">
            <a:avLst/>
          </a:prstGeom>
          <a:noFill/>
        </p:spPr>
        <p:txBody>
          <a:bodyPr wrap="square" lIns="91440" tIns="45720" rIns="91440" bIns="45720" rtlCol="0" anchor="t">
            <a:spAutoFit/>
          </a:bodyPr>
          <a:lstStyle/>
          <a:p>
            <a:r>
              <a:rPr lang="it-IT" sz="1400" b="0" i="0" dirty="0">
                <a:solidFill>
                  <a:schemeClr val="bg1"/>
                </a:solidFill>
                <a:effectLst/>
                <a:latin typeface="avenir-lt-w01_35-light1475496"/>
              </a:rPr>
              <a:t>Il meccanismo dell'attenzione affronta la questione di quali parti del vettore di input la rete dovrebbe concentrarsi durante la generazione del vettore di output. Questo è molto importante nella traduzione. </a:t>
            </a:r>
            <a:r>
              <a:rPr lang="it-IT" sz="1400" b="1" i="0" dirty="0">
                <a:solidFill>
                  <a:schemeClr val="bg1"/>
                </a:solidFill>
                <a:effectLst/>
                <a:latin typeface="avenir-lt-w01_35-light1475496"/>
              </a:rPr>
              <a:t>Ad esempio, l'inglese “the red house” corrisponde a “la casa </a:t>
            </a:r>
            <a:r>
              <a:rPr lang="it-IT" sz="1400" b="1" i="0" dirty="0" err="1">
                <a:solidFill>
                  <a:schemeClr val="bg1"/>
                </a:solidFill>
                <a:effectLst/>
                <a:latin typeface="avenir-lt-w01_35-light1475496"/>
              </a:rPr>
              <a:t>roja</a:t>
            </a:r>
            <a:r>
              <a:rPr lang="it-IT" sz="1400" b="1" i="0" dirty="0">
                <a:solidFill>
                  <a:schemeClr val="bg1"/>
                </a:solidFill>
                <a:effectLst/>
                <a:latin typeface="avenir-lt-w01_35-light1475496"/>
              </a:rPr>
              <a:t>” in spagnolo</a:t>
            </a:r>
            <a:r>
              <a:rPr lang="it-IT" sz="1400" b="0" i="0" dirty="0">
                <a:solidFill>
                  <a:schemeClr val="bg1"/>
                </a:solidFill>
                <a:effectLst/>
                <a:latin typeface="avenir-lt-w01_35-light1475496"/>
              </a:rPr>
              <a:t>: le due lingue hanno un ordine delle parole diverso. I meccanismi di attenzione consentono a un decodificatore, mentre sta generando una parola in uscita, di concentrarsi maggiormente su parole rilevanti o stati nascosti all'interno della rete e concentrarsi meno su informazioni irrilevanti. </a:t>
            </a:r>
            <a:endParaRPr lang="it-IT" sz="1400" dirty="0">
              <a:solidFill>
                <a:schemeClr val="bg1"/>
              </a:solidFill>
              <a:cs typeface="Calibri"/>
            </a:endParaRPr>
          </a:p>
        </p:txBody>
      </p:sp>
      <p:sp>
        <p:nvSpPr>
          <p:cNvPr id="3" name="CasellaDiTesto 2">
            <a:extLst>
              <a:ext uri="{FF2B5EF4-FFF2-40B4-BE49-F238E27FC236}">
                <a16:creationId xmlns:a16="http://schemas.microsoft.com/office/drawing/2014/main" id="{52775726-2A06-BC45-BFB0-D72A43C0818F}"/>
              </a:ext>
            </a:extLst>
          </p:cNvPr>
          <p:cNvSpPr txBox="1"/>
          <p:nvPr/>
        </p:nvSpPr>
        <p:spPr>
          <a:xfrm>
            <a:off x="4786769" y="665906"/>
            <a:ext cx="7243384" cy="2462213"/>
          </a:xfrm>
          <a:prstGeom prst="rect">
            <a:avLst/>
          </a:prstGeom>
          <a:noFill/>
        </p:spPr>
        <p:txBody>
          <a:bodyPr wrap="square" lIns="91440" tIns="45720" rIns="91440" bIns="45720" rtlCol="0" anchor="t">
            <a:spAutoFit/>
          </a:bodyPr>
          <a:lstStyle/>
          <a:p>
            <a:r>
              <a:rPr lang="it-IT" sz="1400" b="0" i="0" dirty="0">
                <a:solidFill>
                  <a:schemeClr val="bg1"/>
                </a:solidFill>
                <a:effectLst/>
              </a:rPr>
              <a:t>In pratica l'attenzione viene utilizzata in tre modi diversi in una rete neurale trasformatore:</a:t>
            </a:r>
          </a:p>
          <a:p>
            <a:r>
              <a:rPr lang="it-IT" sz="1400" b="0" i="0" dirty="0">
                <a:solidFill>
                  <a:schemeClr val="bg1"/>
                </a:solidFill>
                <a:effectLst/>
              </a:rPr>
              <a:t> </a:t>
            </a:r>
            <a:r>
              <a:rPr lang="it-IT" sz="1400" b="1" i="0" dirty="0">
                <a:solidFill>
                  <a:schemeClr val="bg1"/>
                </a:solidFill>
                <a:effectLst/>
              </a:rPr>
              <a:t>(1) Attenzione encoder-decoder,</a:t>
            </a:r>
            <a:r>
              <a:rPr lang="it-IT" sz="1400" b="0" i="0" dirty="0">
                <a:solidFill>
                  <a:schemeClr val="bg1"/>
                </a:solidFill>
                <a:effectLst/>
              </a:rPr>
              <a:t> un meccanismo di attenzione che consente a un decodificatore di occuparsi della sequenza di input durante la generazione della sequenza di output. </a:t>
            </a:r>
          </a:p>
          <a:p>
            <a:r>
              <a:rPr lang="it-IT" sz="1400" b="1" i="0" dirty="0">
                <a:solidFill>
                  <a:schemeClr val="bg1"/>
                </a:solidFill>
                <a:effectLst/>
              </a:rPr>
              <a:t>(2) </a:t>
            </a:r>
            <a:r>
              <a:rPr lang="it-IT" sz="1400" b="1" i="0" dirty="0" err="1">
                <a:solidFill>
                  <a:schemeClr val="bg1"/>
                </a:solidFill>
                <a:effectLst/>
              </a:rPr>
              <a:t>Autoattenzione</a:t>
            </a:r>
            <a:r>
              <a:rPr lang="it-IT" sz="1400" b="1" i="0" dirty="0">
                <a:solidFill>
                  <a:schemeClr val="bg1"/>
                </a:solidFill>
                <a:effectLst/>
              </a:rPr>
              <a:t> nel codificatore.</a:t>
            </a:r>
            <a:r>
              <a:rPr lang="it-IT" sz="1400" b="0" i="0" dirty="0">
                <a:solidFill>
                  <a:schemeClr val="bg1"/>
                </a:solidFill>
                <a:effectLst/>
              </a:rPr>
              <a:t> Ciò consente a un codificatore di occuparsi di tutte le parti dell'output di codifica dal codificatore precedente.</a:t>
            </a:r>
          </a:p>
          <a:p>
            <a:r>
              <a:rPr lang="it-IT" sz="1400" b="0" i="0" dirty="0">
                <a:solidFill>
                  <a:schemeClr val="bg1"/>
                </a:solidFill>
                <a:effectLst/>
              </a:rPr>
              <a:t> </a:t>
            </a:r>
            <a:r>
              <a:rPr lang="it-IT" sz="1400" b="1" i="0" dirty="0">
                <a:solidFill>
                  <a:schemeClr val="bg1"/>
                </a:solidFill>
                <a:effectLst/>
              </a:rPr>
              <a:t>(3) L'auto-attenzione nel decodificatore</a:t>
            </a:r>
            <a:r>
              <a:rPr lang="it-IT" sz="1400" b="0" i="0" dirty="0">
                <a:solidFill>
                  <a:schemeClr val="bg1"/>
                </a:solidFill>
                <a:effectLst/>
              </a:rPr>
              <a:t>. Ciò consente a un decodificatore di occuparsi di tutte le parti della sequenza all'interno del decodificatore. I meccanismi di attenzione consentono a un modello </a:t>
            </a:r>
            <a:r>
              <a:rPr lang="it-IT" sz="1400" b="1" i="0" dirty="0">
                <a:solidFill>
                  <a:schemeClr val="bg1"/>
                </a:solidFill>
                <a:effectLst/>
              </a:rPr>
              <a:t>di trarre informazioni dalle parole</a:t>
            </a:r>
            <a:r>
              <a:rPr lang="it-IT" sz="1400" b="0" i="0" dirty="0">
                <a:solidFill>
                  <a:schemeClr val="bg1"/>
                </a:solidFill>
                <a:effectLst/>
              </a:rPr>
              <a:t> di input e dagli stati nascosti in qualsiasi altro punto della frase.</a:t>
            </a:r>
          </a:p>
          <a:p>
            <a:r>
              <a:rPr lang="it-IT" sz="1400" b="0" i="0" dirty="0">
                <a:solidFill>
                  <a:schemeClr val="bg1"/>
                </a:solidFill>
                <a:effectLst/>
              </a:rPr>
              <a:t> Andando oltre, possiamo generare una matrice che mostra la forza del vettore di attenzione tra ogni parola nella lingua di partenza e nella lingua di destinazione:</a:t>
            </a:r>
            <a:endParaRPr lang="it-IT" sz="1300" dirty="0">
              <a:solidFill>
                <a:schemeClr val="bg1"/>
              </a:solidFill>
              <a:cs typeface="Calibri"/>
            </a:endParaRPr>
          </a:p>
        </p:txBody>
      </p:sp>
      <p:pic>
        <p:nvPicPr>
          <p:cNvPr id="2050" name="Picture 2" descr="Reti neurali Transformer: una guida per principianti">
            <a:extLst>
              <a:ext uri="{FF2B5EF4-FFF2-40B4-BE49-F238E27FC236}">
                <a16:creationId xmlns:a16="http://schemas.microsoft.com/office/drawing/2014/main" id="{0C58CC60-F324-DCEE-1716-9C14AB788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606" y="3429000"/>
            <a:ext cx="5506097" cy="263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5131351" y="649511"/>
            <a:ext cx="6659242" cy="1038462"/>
          </a:xfrm>
        </p:spPr>
        <p:txBody>
          <a:bodyPr anchor="b">
            <a:normAutofit/>
          </a:bodyPr>
          <a:lstStyle/>
          <a:p>
            <a:r>
              <a:rPr lang="en-US" sz="5400" b="1" dirty="0">
                <a:solidFill>
                  <a:schemeClr val="bg1"/>
                </a:solidFill>
                <a:cs typeface="Calibri Light"/>
              </a:rPr>
              <a:t>Formula di </a:t>
            </a:r>
            <a:r>
              <a:rPr lang="en-US" sz="5400" b="1" dirty="0" err="1">
                <a:solidFill>
                  <a:schemeClr val="bg1"/>
                </a:solidFill>
                <a:cs typeface="Calibri Light"/>
              </a:rPr>
              <a:t>attenzione</a:t>
            </a:r>
            <a:endParaRPr lang="en-US" sz="5400" b="1"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sz="1100">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Attention</a:t>
            </a: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676171" y="2670026"/>
            <a:ext cx="3273540" cy="2677656"/>
          </a:xfrm>
          <a:prstGeom prst="rect">
            <a:avLst/>
          </a:prstGeom>
          <a:noFill/>
        </p:spPr>
        <p:txBody>
          <a:bodyPr wrap="square" lIns="91440" tIns="45720" rIns="91440" bIns="45720" rtlCol="0" anchor="t">
            <a:spAutoFit/>
          </a:bodyPr>
          <a:lstStyle/>
          <a:p>
            <a:r>
              <a:rPr lang="it-IT" sz="1400" b="0" i="0" dirty="0">
                <a:solidFill>
                  <a:schemeClr val="bg1"/>
                </a:solidFill>
                <a:effectLst/>
              </a:rPr>
              <a:t>La funzione del meccanismo di attenzione è come una </a:t>
            </a:r>
            <a:r>
              <a:rPr lang="it-IT" sz="1400" b="1" i="0" dirty="0">
                <a:solidFill>
                  <a:schemeClr val="bg1"/>
                </a:solidFill>
                <a:effectLst/>
              </a:rPr>
              <a:t>ricerca fuzzy nel dizionario</a:t>
            </a:r>
            <a:r>
              <a:rPr lang="it-IT" sz="1400" b="0" i="0" dirty="0">
                <a:solidFill>
                  <a:schemeClr val="bg1"/>
                </a:solidFill>
                <a:effectLst/>
              </a:rPr>
              <a:t>: prende una query e un insieme di coppie chiave-valore e restituisce una somma ponderata dei valori che corrispondono alle chiavi più simili alla query. La funzione di attenzione consente alla rete neurale del trasformatore di concentrarsi su un sottoinsieme dei suoi vettori di input. La formula più comune per l'attenzione in una rete neurale del trasformatore è l'attenzione del prodotto scalare:</a:t>
            </a:r>
            <a:endParaRPr lang="it-IT" sz="1400" dirty="0">
              <a:solidFill>
                <a:schemeClr val="bg1"/>
              </a:solidFill>
              <a:cs typeface="Calibri"/>
            </a:endParaRPr>
          </a:p>
        </p:txBody>
      </p:sp>
      <p:pic>
        <p:nvPicPr>
          <p:cNvPr id="5" name="Immagine 4" descr="Immagine che contiene nero, oscurità&#10;&#10;Descrizione generata automaticamente">
            <a:extLst>
              <a:ext uri="{FF2B5EF4-FFF2-40B4-BE49-F238E27FC236}">
                <a16:creationId xmlns:a16="http://schemas.microsoft.com/office/drawing/2014/main" id="{38CD5A79-2D42-C703-80AA-2A648D6C4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351" y="3055079"/>
            <a:ext cx="6384478" cy="866691"/>
          </a:xfrm>
          <a:prstGeom prst="rect">
            <a:avLst/>
          </a:prstGeom>
        </p:spPr>
      </p:pic>
    </p:spTree>
    <p:extLst>
      <p:ext uri="{BB962C8B-B14F-4D97-AF65-F5344CB8AC3E}">
        <p14:creationId xmlns:p14="http://schemas.microsoft.com/office/powerpoint/2010/main" val="72879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p:nvPr>
        </p:nvSpPr>
        <p:spPr>
          <a:xfrm>
            <a:off x="290180" y="290570"/>
            <a:ext cx="11085923" cy="1028684"/>
          </a:xfrm>
        </p:spPr>
        <p:txBody>
          <a:bodyPr anchor="b">
            <a:normAutofit/>
          </a:bodyPr>
          <a:lstStyle/>
          <a:p>
            <a:r>
              <a:rPr lang="it-IT" sz="5400" b="1" dirty="0">
                <a:solidFill>
                  <a:schemeClr val="bg1"/>
                </a:solidFill>
                <a:cs typeface="Calibri Light"/>
              </a:rPr>
              <a:t>Esempio Rete Neurale Transformer</a:t>
            </a:r>
          </a:p>
        </p:txBody>
      </p:sp>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Segnaposto contenuto 2">
            <a:extLst>
              <a:ext uri="{FF2B5EF4-FFF2-40B4-BE49-F238E27FC236}">
                <a16:creationId xmlns:a16="http://schemas.microsoft.com/office/drawing/2014/main" id="{1B0106DC-4AFF-DD60-19BA-54A105AED3ED}"/>
              </a:ext>
            </a:extLst>
          </p:cNvPr>
          <p:cNvSpPr txBox="1">
            <a:spLocks/>
          </p:cNvSpPr>
          <p:nvPr/>
        </p:nvSpPr>
        <p:spPr>
          <a:xfrm>
            <a:off x="689170" y="3429000"/>
            <a:ext cx="4212767" cy="24028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100" dirty="0">
              <a:solidFill>
                <a:schemeClr val="bg1"/>
              </a:solidFill>
              <a:latin typeface="roboto"/>
              <a:ea typeface="roboto"/>
              <a:cs typeface="roboto"/>
            </a:endParaRPr>
          </a:p>
        </p:txBody>
      </p:sp>
      <p:pic>
        <p:nvPicPr>
          <p:cNvPr id="10" name="Immagine 9" descr="Immagine che contiene testo, schermata, software&#10;&#10;Descrizione generata automaticamente">
            <a:extLst>
              <a:ext uri="{FF2B5EF4-FFF2-40B4-BE49-F238E27FC236}">
                <a16:creationId xmlns:a16="http://schemas.microsoft.com/office/drawing/2014/main" id="{99501D81-0215-847A-E202-BDE77ED07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015" y="1432633"/>
            <a:ext cx="8016641" cy="4985710"/>
          </a:xfrm>
          <a:prstGeom prst="rect">
            <a:avLst/>
          </a:prstGeom>
        </p:spPr>
      </p:pic>
    </p:spTree>
    <p:extLst>
      <p:ext uri="{BB962C8B-B14F-4D97-AF65-F5344CB8AC3E}">
        <p14:creationId xmlns:p14="http://schemas.microsoft.com/office/powerpoint/2010/main" val="137562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extLst>
              <p:ext uri="{D42A27DB-BD31-4B8C-83A1-F6EECF244321}">
                <p14:modId xmlns:p14="http://schemas.microsoft.com/office/powerpoint/2010/main" val="718333102"/>
              </p:ext>
            </p:extLst>
          </p:nvPr>
        </p:nvGraphicFramePr>
        <p:xfrm>
          <a:off x="510257" y="3194632"/>
          <a:ext cx="3839071" cy="3010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8" name="Titolo 1">
            <a:extLst>
              <a:ext uri="{FF2B5EF4-FFF2-40B4-BE49-F238E27FC236}">
                <a16:creationId xmlns:a16="http://schemas.microsoft.com/office/drawing/2014/main" id="{77B47494-FA6A-A897-8665-E4F1C9A5706D}"/>
              </a:ext>
            </a:extLst>
          </p:cNvPr>
          <p:cNvSpPr txBox="1">
            <a:spLocks/>
          </p:cNvSpPr>
          <p:nvPr/>
        </p:nvSpPr>
        <p:spPr>
          <a:xfrm>
            <a:off x="752593" y="649170"/>
            <a:ext cx="3733800" cy="2146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chemeClr val="bg1"/>
                </a:solidFill>
                <a:cs typeface="Calibri Light"/>
              </a:rPr>
              <a:t>Ambiti applicativi</a:t>
            </a:r>
          </a:p>
        </p:txBody>
      </p:sp>
      <p:pic>
        <p:nvPicPr>
          <p:cNvPr id="120" name="Immagine 4" descr="Immagine che contiene pavimento, terreno, rosso&#10;&#10;Descrizione generata automaticamente">
            <a:extLst>
              <a:ext uri="{FF2B5EF4-FFF2-40B4-BE49-F238E27FC236}">
                <a16:creationId xmlns:a16="http://schemas.microsoft.com/office/drawing/2014/main" id="{0D685868-E0FE-CCBD-8700-A66E6F36FB79}"/>
              </a:ext>
            </a:extLst>
          </p:cNvPr>
          <p:cNvPicPr>
            <a:picLocks noChangeAspect="1"/>
          </p:cNvPicPr>
          <p:nvPr/>
        </p:nvPicPr>
        <p:blipFill rotWithShape="1">
          <a:blip r:embed="rId8"/>
          <a:srcRect t="10064" b="10064"/>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8033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extLst>
              <p:ext uri="{D42A27DB-BD31-4B8C-83A1-F6EECF244321}">
                <p14:modId xmlns:p14="http://schemas.microsoft.com/office/powerpoint/2010/main" val="3890831227"/>
              </p:ext>
            </p:extLst>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8"/>
          <a:stretch>
            <a:fillRect/>
          </a:stretch>
        </p:blipFill>
        <p:spPr>
          <a:xfrm>
            <a:off x="2103997" y="-702088"/>
            <a:ext cx="10488591" cy="8369688"/>
          </a:xfrm>
          <a:prstGeom prst="rect">
            <a:avLst/>
          </a:prstGeom>
        </p:spPr>
      </p:pic>
      <p:pic>
        <p:nvPicPr>
          <p:cNvPr id="162" name="Immagine 8" descr="Immagine che contiene testo&#10;&#10;Descrizione generata automaticamente">
            <a:extLst>
              <a:ext uri="{FF2B5EF4-FFF2-40B4-BE49-F238E27FC236}">
                <a16:creationId xmlns:a16="http://schemas.microsoft.com/office/drawing/2014/main" id="{2A0C204B-9108-B738-9613-33EA00A5D486}"/>
              </a:ext>
            </a:extLst>
          </p:cNvPr>
          <p:cNvPicPr>
            <a:picLocks noChangeAspect="1"/>
          </p:cNvPicPr>
          <p:nvPr/>
        </p:nvPicPr>
        <p:blipFill rotWithShape="1">
          <a:blip r:embed="rId9"/>
          <a:srcRect l="704" r="845"/>
          <a:stretch/>
        </p:blipFill>
        <p:spPr>
          <a:xfrm>
            <a:off x="4135887" y="1307013"/>
            <a:ext cx="6489349" cy="4026318"/>
          </a:xfrm>
          <a:prstGeom prst="rect">
            <a:avLst/>
          </a:prstGeom>
        </p:spPr>
      </p:pic>
    </p:spTree>
    <p:extLst>
      <p:ext uri="{BB962C8B-B14F-4D97-AF65-F5344CB8AC3E}">
        <p14:creationId xmlns:p14="http://schemas.microsoft.com/office/powerpoint/2010/main" val="338004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8"/>
          <a:stretch>
            <a:fillRect/>
          </a:stretch>
        </p:blipFill>
        <p:spPr>
          <a:xfrm>
            <a:off x="2103997" y="-702088"/>
            <a:ext cx="10488591" cy="8369688"/>
          </a:xfrm>
          <a:prstGeom prst="rect">
            <a:avLst/>
          </a:prstGeom>
        </p:spPr>
      </p:pic>
      <p:pic>
        <p:nvPicPr>
          <p:cNvPr id="134" name="Immagine 5" descr="Immagine che contiene testo&#10;&#10;Descrizione generata automaticamente">
            <a:extLst>
              <a:ext uri="{FF2B5EF4-FFF2-40B4-BE49-F238E27FC236}">
                <a16:creationId xmlns:a16="http://schemas.microsoft.com/office/drawing/2014/main" id="{9334499E-B6CE-8928-6A48-F29EFE98F260}"/>
              </a:ext>
            </a:extLst>
          </p:cNvPr>
          <p:cNvPicPr>
            <a:picLocks noChangeAspect="1"/>
          </p:cNvPicPr>
          <p:nvPr/>
        </p:nvPicPr>
        <p:blipFill rotWithShape="1">
          <a:blip r:embed="rId9"/>
          <a:srcRect l="424" r="1695"/>
          <a:stretch/>
        </p:blipFill>
        <p:spPr>
          <a:xfrm>
            <a:off x="4117571" y="1305886"/>
            <a:ext cx="6518655" cy="4082107"/>
          </a:xfrm>
          <a:prstGeom prst="rect">
            <a:avLst/>
          </a:prstGeom>
        </p:spPr>
      </p:pic>
    </p:spTree>
    <p:extLst>
      <p:ext uri="{BB962C8B-B14F-4D97-AF65-F5344CB8AC3E}">
        <p14:creationId xmlns:p14="http://schemas.microsoft.com/office/powerpoint/2010/main" val="296378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6" name="Immagine 36" descr="Immagine che contiene testo&#10;&#10;Descrizione generata automaticamente">
            <a:extLst>
              <a:ext uri="{FF2B5EF4-FFF2-40B4-BE49-F238E27FC236}">
                <a16:creationId xmlns:a16="http://schemas.microsoft.com/office/drawing/2014/main" id="{7D4BA252-216B-614F-3736-1F53B69F5842}"/>
              </a:ext>
            </a:extLst>
          </p:cNvPr>
          <p:cNvPicPr>
            <a:picLocks noChangeAspect="1"/>
          </p:cNvPicPr>
          <p:nvPr/>
        </p:nvPicPr>
        <p:blipFill rotWithShape="1">
          <a:blip r:embed="rId9"/>
          <a:srcRect r="2821"/>
          <a:stretch/>
        </p:blipFill>
        <p:spPr>
          <a:xfrm>
            <a:off x="4148254" y="1289365"/>
            <a:ext cx="6478051" cy="4066799"/>
          </a:xfrm>
          <a:prstGeom prst="rect">
            <a:avLst/>
          </a:prstGeom>
        </p:spPr>
      </p:pic>
    </p:spTree>
    <p:extLst>
      <p:ext uri="{BB962C8B-B14F-4D97-AF65-F5344CB8AC3E}">
        <p14:creationId xmlns:p14="http://schemas.microsoft.com/office/powerpoint/2010/main" val="563460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2" name="Immagine 5" descr="Immagine che contiene testo&#10;&#10;Descrizione generata automaticamente">
            <a:extLst>
              <a:ext uri="{FF2B5EF4-FFF2-40B4-BE49-F238E27FC236}">
                <a16:creationId xmlns:a16="http://schemas.microsoft.com/office/drawing/2014/main" id="{1ABD0E02-8C30-B8AE-5BF1-B4A8F93C804C}"/>
              </a:ext>
            </a:extLst>
          </p:cNvPr>
          <p:cNvPicPr>
            <a:picLocks noChangeAspect="1"/>
          </p:cNvPicPr>
          <p:nvPr/>
        </p:nvPicPr>
        <p:blipFill>
          <a:blip r:embed="rId9"/>
          <a:stretch>
            <a:fillRect/>
          </a:stretch>
        </p:blipFill>
        <p:spPr>
          <a:xfrm>
            <a:off x="4138373" y="1321685"/>
            <a:ext cx="6512803" cy="4016656"/>
          </a:xfrm>
          <a:prstGeom prst="rect">
            <a:avLst/>
          </a:prstGeom>
        </p:spPr>
      </p:pic>
    </p:spTree>
    <p:extLst>
      <p:ext uri="{BB962C8B-B14F-4D97-AF65-F5344CB8AC3E}">
        <p14:creationId xmlns:p14="http://schemas.microsoft.com/office/powerpoint/2010/main" val="387935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AC8A7-3A9D-5FEA-014F-58430DE61260}"/>
              </a:ext>
            </a:extLst>
          </p:cNvPr>
          <p:cNvSpPr>
            <a:spLocks noGrp="1"/>
          </p:cNvSpPr>
          <p:nvPr>
            <p:ph type="title" idx="4294967295"/>
          </p:nvPr>
        </p:nvSpPr>
        <p:spPr>
          <a:xfrm>
            <a:off x="630296" y="752652"/>
            <a:ext cx="3429000" cy="1719262"/>
          </a:xfrm>
        </p:spPr>
        <p:txBody>
          <a:bodyPr vert="horz" lIns="91440" tIns="45720" rIns="91440" bIns="45720" rtlCol="0" anchor="b">
            <a:normAutofit/>
          </a:bodyPr>
          <a:lstStyle/>
          <a:p>
            <a:r>
              <a:rPr lang="en-US" sz="3800" b="1" kern="1200" err="1">
                <a:solidFill>
                  <a:schemeClr val="bg1"/>
                </a:solidFill>
                <a:latin typeface="+mj-lt"/>
                <a:ea typeface="+mj-ea"/>
                <a:cs typeface="+mj-cs"/>
              </a:rPr>
              <a:t>Apprendimento</a:t>
            </a:r>
            <a:r>
              <a:rPr lang="en-US" sz="3800" b="1" kern="1200">
                <a:solidFill>
                  <a:schemeClr val="bg1"/>
                </a:solidFill>
                <a:latin typeface="+mj-lt"/>
                <a:ea typeface="+mj-ea"/>
                <a:cs typeface="+mj-cs"/>
              </a:rPr>
              <a:t> </a:t>
            </a:r>
            <a:r>
              <a:rPr lang="en-US" sz="3800" b="1" dirty="0" err="1">
                <a:solidFill>
                  <a:schemeClr val="bg1"/>
                </a:solidFill>
              </a:rPr>
              <a:t>Supervisionato</a:t>
            </a:r>
            <a:endParaRPr lang="en-US" sz="3800" b="1" kern="1200" err="1">
              <a:solidFill>
                <a:schemeClr val="bg1"/>
              </a:solidFill>
              <a:latin typeface="+mj-lt"/>
              <a:ea typeface="Calibri Light"/>
              <a:cs typeface="Calibri Light"/>
            </a:endParaRPr>
          </a:p>
        </p:txBody>
      </p:sp>
      <p:sp>
        <p:nvSpPr>
          <p:cNvPr id="4" name="CasellaDiTesto 3">
            <a:extLst>
              <a:ext uri="{FF2B5EF4-FFF2-40B4-BE49-F238E27FC236}">
                <a16:creationId xmlns:a16="http://schemas.microsoft.com/office/drawing/2014/main" id="{EA889E65-5B70-EF13-6FCD-8DB9147F5CC3}"/>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i="0" err="1">
                <a:solidFill>
                  <a:schemeClr val="bg1"/>
                </a:solidFill>
                <a:effectLst/>
              </a:rPr>
              <a:t>L'apprendimento</a:t>
            </a:r>
            <a:r>
              <a:rPr lang="en-US" i="0" dirty="0">
                <a:solidFill>
                  <a:schemeClr val="bg1"/>
                </a:solidFill>
                <a:effectLst/>
              </a:rPr>
              <a:t> </a:t>
            </a:r>
            <a:r>
              <a:rPr lang="en-US" i="0" err="1">
                <a:solidFill>
                  <a:schemeClr val="bg1"/>
                </a:solidFill>
                <a:effectLst/>
              </a:rPr>
              <a:t>supervisionato</a:t>
            </a:r>
            <a:r>
              <a:rPr lang="en-US" i="0" dirty="0">
                <a:solidFill>
                  <a:schemeClr val="bg1"/>
                </a:solidFill>
                <a:effectLst/>
              </a:rPr>
              <a:t> è un </a:t>
            </a:r>
            <a:r>
              <a:rPr lang="en-US" i="0" err="1">
                <a:solidFill>
                  <a:schemeClr val="bg1"/>
                </a:solidFill>
                <a:effectLst/>
              </a:rPr>
              <a:t>processo</a:t>
            </a:r>
            <a:r>
              <a:rPr lang="en-US" i="0" dirty="0">
                <a:solidFill>
                  <a:schemeClr val="bg1"/>
                </a:solidFill>
                <a:effectLst/>
              </a:rPr>
              <a:t> in cui un </a:t>
            </a:r>
            <a:r>
              <a:rPr lang="en-US" i="0" err="1">
                <a:solidFill>
                  <a:schemeClr val="bg1"/>
                </a:solidFill>
                <a:effectLst/>
              </a:rPr>
              <a:t>algoritmo</a:t>
            </a:r>
            <a:r>
              <a:rPr lang="en-US" i="0" dirty="0">
                <a:solidFill>
                  <a:schemeClr val="bg1"/>
                </a:solidFill>
                <a:effectLst/>
              </a:rPr>
              <a:t> </a:t>
            </a:r>
            <a:r>
              <a:rPr lang="en-US" i="0" err="1">
                <a:solidFill>
                  <a:schemeClr val="bg1"/>
                </a:solidFill>
                <a:effectLst/>
              </a:rPr>
              <a:t>apprende</a:t>
            </a:r>
            <a:r>
              <a:rPr lang="en-US" i="0" dirty="0">
                <a:solidFill>
                  <a:schemeClr val="bg1"/>
                </a:solidFill>
                <a:effectLst/>
              </a:rPr>
              <a:t> da </a:t>
            </a:r>
            <a:r>
              <a:rPr lang="en-US" i="0" err="1">
                <a:solidFill>
                  <a:schemeClr val="bg1"/>
                </a:solidFill>
                <a:effectLst/>
              </a:rPr>
              <a:t>un</a:t>
            </a:r>
            <a:r>
              <a:rPr lang="en-US" i="0" dirty="0">
                <a:solidFill>
                  <a:schemeClr val="bg1"/>
                </a:solidFill>
                <a:effectLst/>
              </a:rPr>
              <a:t> set di </a:t>
            </a:r>
            <a:r>
              <a:rPr lang="en-US" i="0" err="1">
                <a:solidFill>
                  <a:schemeClr val="bg1"/>
                </a:solidFill>
                <a:effectLst/>
              </a:rPr>
              <a:t>dati</a:t>
            </a:r>
            <a:r>
              <a:rPr lang="en-US" i="0" dirty="0">
                <a:solidFill>
                  <a:schemeClr val="bg1"/>
                </a:solidFill>
                <a:effectLst/>
              </a:rPr>
              <a:t> di </a:t>
            </a:r>
            <a:r>
              <a:rPr lang="en-US" i="0" err="1">
                <a:solidFill>
                  <a:schemeClr val="bg1"/>
                </a:solidFill>
                <a:effectLst/>
              </a:rPr>
              <a:t>addestramento</a:t>
            </a:r>
            <a:r>
              <a:rPr lang="en-US" i="0" dirty="0">
                <a:solidFill>
                  <a:schemeClr val="bg1"/>
                </a:solidFill>
                <a:effectLst/>
              </a:rPr>
              <a:t> </a:t>
            </a:r>
            <a:r>
              <a:rPr lang="en-US" i="0" err="1">
                <a:solidFill>
                  <a:schemeClr val="bg1"/>
                </a:solidFill>
                <a:effectLst/>
              </a:rPr>
              <a:t>che</a:t>
            </a:r>
            <a:r>
              <a:rPr lang="en-US" i="0" dirty="0">
                <a:solidFill>
                  <a:schemeClr val="bg1"/>
                </a:solidFill>
                <a:effectLst/>
              </a:rPr>
              <a:t> </a:t>
            </a:r>
            <a:r>
              <a:rPr lang="en-US" i="0" err="1">
                <a:solidFill>
                  <a:schemeClr val="bg1"/>
                </a:solidFill>
                <a:effectLst/>
              </a:rPr>
              <a:t>contiene</a:t>
            </a:r>
            <a:r>
              <a:rPr lang="en-US" i="0" dirty="0">
                <a:solidFill>
                  <a:schemeClr val="bg1"/>
                </a:solidFill>
                <a:effectLst/>
              </a:rPr>
              <a:t> </a:t>
            </a:r>
            <a:r>
              <a:rPr lang="en-US" i="0" err="1">
                <a:solidFill>
                  <a:schemeClr val="bg1"/>
                </a:solidFill>
                <a:effectLst/>
              </a:rPr>
              <a:t>esempi</a:t>
            </a:r>
            <a:r>
              <a:rPr lang="en-US" i="0" dirty="0">
                <a:solidFill>
                  <a:schemeClr val="bg1"/>
                </a:solidFill>
                <a:effectLst/>
              </a:rPr>
              <a:t> </a:t>
            </a:r>
            <a:r>
              <a:rPr lang="en-US" i="0" err="1">
                <a:solidFill>
                  <a:schemeClr val="bg1"/>
                </a:solidFill>
                <a:effectLst/>
              </a:rPr>
              <a:t>etichettati</a:t>
            </a:r>
            <a:r>
              <a:rPr lang="en-US" i="0" dirty="0">
                <a:solidFill>
                  <a:schemeClr val="bg1"/>
                </a:solidFill>
                <a:effectLst/>
              </a:rPr>
              <a:t>.</a:t>
            </a:r>
            <a:endParaRPr lang="it-IT" dirty="0">
              <a:solidFill>
                <a:schemeClr val="bg1"/>
              </a:solidFill>
            </a:endParaRPr>
          </a:p>
        </p:txBody>
      </p:sp>
      <p:sp>
        <p:nvSpPr>
          <p:cNvPr id="53" name="CasellaDiTesto 52">
            <a:extLst>
              <a:ext uri="{FF2B5EF4-FFF2-40B4-BE49-F238E27FC236}">
                <a16:creationId xmlns:a16="http://schemas.microsoft.com/office/drawing/2014/main" id="{C60AB2A5-28E3-1E4E-3CB0-948F5996A984}"/>
              </a:ext>
            </a:extLst>
          </p:cNvPr>
          <p:cNvSpPr txBox="1"/>
          <p:nvPr/>
        </p:nvSpPr>
        <p:spPr>
          <a:xfrm>
            <a:off x="10004052" y="2282134"/>
            <a:ext cx="1557735" cy="307777"/>
          </a:xfrm>
          <a:prstGeom prst="rect">
            <a:avLst/>
          </a:prstGeom>
          <a:noFill/>
        </p:spPr>
        <p:txBody>
          <a:bodyPr wrap="square" rtlCol="0">
            <a:spAutoFit/>
          </a:bodyPr>
          <a:lstStyle/>
          <a:p>
            <a:r>
              <a:rPr lang="it-IT" sz="1400">
                <a:solidFill>
                  <a:schemeClr val="bg1"/>
                </a:solidFill>
              </a:rPr>
              <a:t>Dato non in input</a:t>
            </a:r>
          </a:p>
        </p:txBody>
      </p:sp>
      <p:pic>
        <p:nvPicPr>
          <p:cNvPr id="18" name="Elemento grafico 17" descr="Emisfero destro e sinistro del cervello contorno">
            <a:extLst>
              <a:ext uri="{FF2B5EF4-FFF2-40B4-BE49-F238E27FC236}">
                <a16:creationId xmlns:a16="http://schemas.microsoft.com/office/drawing/2014/main" id="{7B361E02-7F2A-B351-E37C-94356DFAC2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1947" y="2123816"/>
            <a:ext cx="1130529" cy="1128616"/>
          </a:xfrm>
          <a:prstGeom prst="rect">
            <a:avLst/>
          </a:prstGeom>
        </p:spPr>
      </p:pic>
      <p:sp>
        <p:nvSpPr>
          <p:cNvPr id="20" name="Rettangolo con angoli arrotondati 19">
            <a:extLst>
              <a:ext uri="{FF2B5EF4-FFF2-40B4-BE49-F238E27FC236}">
                <a16:creationId xmlns:a16="http://schemas.microsoft.com/office/drawing/2014/main" id="{01F08B47-07B1-9FDA-2316-6F53812B48D4}"/>
              </a:ext>
            </a:extLst>
          </p:cNvPr>
          <p:cNvSpPr/>
          <p:nvPr/>
        </p:nvSpPr>
        <p:spPr>
          <a:xfrm>
            <a:off x="5527838" y="3248883"/>
            <a:ext cx="1381049" cy="965179"/>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600" dirty="0"/>
              <a:t>Queste sono banane</a:t>
            </a:r>
            <a:endParaRPr lang="it-IT" sz="1600">
              <a:cs typeface="Calibri"/>
            </a:endParaRPr>
          </a:p>
        </p:txBody>
      </p:sp>
      <p:sp>
        <p:nvSpPr>
          <p:cNvPr id="27" name="Rettangolo con angoli arrotondati 26">
            <a:extLst>
              <a:ext uri="{FF2B5EF4-FFF2-40B4-BE49-F238E27FC236}">
                <a16:creationId xmlns:a16="http://schemas.microsoft.com/office/drawing/2014/main" id="{5141186F-EF77-6C93-FAC0-2E85B2FBE46C}"/>
              </a:ext>
            </a:extLst>
          </p:cNvPr>
          <p:cNvSpPr/>
          <p:nvPr/>
        </p:nvSpPr>
        <p:spPr>
          <a:xfrm>
            <a:off x="10145887" y="1546026"/>
            <a:ext cx="1130529" cy="756412"/>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AD969A41-27D8-1DFB-10C6-65E08F44DF5A}"/>
              </a:ext>
            </a:extLst>
          </p:cNvPr>
          <p:cNvSpPr/>
          <p:nvPr/>
        </p:nvSpPr>
        <p:spPr>
          <a:xfrm>
            <a:off x="7753066" y="4855221"/>
            <a:ext cx="1245349" cy="92342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b="1" dirty="0">
                <a:solidFill>
                  <a:schemeClr val="tx1"/>
                </a:solidFill>
              </a:rPr>
              <a:t>È una banana!</a:t>
            </a:r>
            <a:endParaRPr lang="it-IT" b="1">
              <a:solidFill>
                <a:schemeClr val="tx1"/>
              </a:solidFill>
              <a:cs typeface="Calibri"/>
            </a:endParaRPr>
          </a:p>
        </p:txBody>
      </p:sp>
      <p:sp>
        <p:nvSpPr>
          <p:cNvPr id="57" name="Rettangolo con angoli arrotondati 56">
            <a:extLst>
              <a:ext uri="{FF2B5EF4-FFF2-40B4-BE49-F238E27FC236}">
                <a16:creationId xmlns:a16="http://schemas.microsoft.com/office/drawing/2014/main" id="{77FAA19F-6E54-2383-B448-591D750FD53F}"/>
              </a:ext>
            </a:extLst>
          </p:cNvPr>
          <p:cNvSpPr/>
          <p:nvPr/>
        </p:nvSpPr>
        <p:spPr>
          <a:xfrm>
            <a:off x="5504785" y="1543067"/>
            <a:ext cx="1172282" cy="766851"/>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Elemento grafico 57" descr="Banana contorno">
            <a:extLst>
              <a:ext uri="{FF2B5EF4-FFF2-40B4-BE49-F238E27FC236}">
                <a16:creationId xmlns:a16="http://schemas.microsoft.com/office/drawing/2014/main" id="{25A467EF-F0CC-37CB-9FF4-195A8F857A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5386" y="1829944"/>
            <a:ext cx="475062" cy="474259"/>
          </a:xfrm>
          <a:prstGeom prst="rect">
            <a:avLst/>
          </a:prstGeom>
        </p:spPr>
      </p:pic>
      <p:pic>
        <p:nvPicPr>
          <p:cNvPr id="59" name="Elemento grafico 58" descr="Banana contorno">
            <a:extLst>
              <a:ext uri="{FF2B5EF4-FFF2-40B4-BE49-F238E27FC236}">
                <a16:creationId xmlns:a16="http://schemas.microsoft.com/office/drawing/2014/main" id="{22ED24E3-4DC8-F456-5D16-90A8AF98F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3389" y="1543788"/>
            <a:ext cx="475062" cy="474259"/>
          </a:xfrm>
          <a:prstGeom prst="rect">
            <a:avLst/>
          </a:prstGeom>
        </p:spPr>
      </p:pic>
      <p:pic>
        <p:nvPicPr>
          <p:cNvPr id="60" name="Elemento grafico 59" descr="Banana contorno">
            <a:extLst>
              <a:ext uri="{FF2B5EF4-FFF2-40B4-BE49-F238E27FC236}">
                <a16:creationId xmlns:a16="http://schemas.microsoft.com/office/drawing/2014/main" id="{E264A85A-DFFD-AB7F-48A5-BA7669B07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7121" y="1543788"/>
            <a:ext cx="475062" cy="474259"/>
          </a:xfrm>
          <a:prstGeom prst="rect">
            <a:avLst/>
          </a:prstGeom>
        </p:spPr>
      </p:pic>
      <p:pic>
        <p:nvPicPr>
          <p:cNvPr id="32" name="Elemento grafico 31" descr="Banana contorno">
            <a:extLst>
              <a:ext uri="{FF2B5EF4-FFF2-40B4-BE49-F238E27FC236}">
                <a16:creationId xmlns:a16="http://schemas.microsoft.com/office/drawing/2014/main" id="{7156641A-6E74-4F55-6413-207AEA2963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9058" y="1649474"/>
            <a:ext cx="475062" cy="474258"/>
          </a:xfrm>
          <a:prstGeom prst="rect">
            <a:avLst/>
          </a:prstGeom>
        </p:spPr>
      </p:pic>
      <p:cxnSp>
        <p:nvCxnSpPr>
          <p:cNvPr id="40" name="Connettore 2 39">
            <a:extLst>
              <a:ext uri="{FF2B5EF4-FFF2-40B4-BE49-F238E27FC236}">
                <a16:creationId xmlns:a16="http://schemas.microsoft.com/office/drawing/2014/main" id="{8BC06AD7-243D-9373-5966-BB3373782FEA}"/>
              </a:ext>
            </a:extLst>
          </p:cNvPr>
          <p:cNvCxnSpPr>
            <a:cxnSpLocks/>
          </p:cNvCxnSpPr>
          <p:nvPr/>
        </p:nvCxnSpPr>
        <p:spPr>
          <a:xfrm>
            <a:off x="6573587" y="1926493"/>
            <a:ext cx="1327151" cy="785033"/>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07879889-CFD1-178F-37C9-1D76A9475E97}"/>
              </a:ext>
            </a:extLst>
          </p:cNvPr>
          <p:cNvCxnSpPr>
            <a:cxnSpLocks/>
            <a:stCxn id="20" idx="3"/>
          </p:cNvCxnSpPr>
          <p:nvPr/>
        </p:nvCxnSpPr>
        <p:spPr>
          <a:xfrm flipV="1">
            <a:off x="6711333" y="2739598"/>
            <a:ext cx="1189405" cy="1001283"/>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629D1FC3-2365-81CF-E528-0479AEB492FF}"/>
              </a:ext>
            </a:extLst>
          </p:cNvPr>
          <p:cNvCxnSpPr>
            <a:cxnSpLocks/>
            <a:stCxn id="27" idx="0"/>
            <a:endCxn id="18" idx="2"/>
          </p:cNvCxnSpPr>
          <p:nvPr/>
        </p:nvCxnSpPr>
        <p:spPr>
          <a:xfrm flipH="1">
            <a:off x="8875804" y="1969359"/>
            <a:ext cx="1346163" cy="728037"/>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C39E7FF4-77ED-E386-42F8-088DC943687A}"/>
              </a:ext>
            </a:extLst>
          </p:cNvPr>
          <p:cNvSpPr txBox="1"/>
          <p:nvPr/>
        </p:nvSpPr>
        <p:spPr>
          <a:xfrm>
            <a:off x="5663605" y="2286782"/>
            <a:ext cx="1397126" cy="455855"/>
          </a:xfrm>
          <a:prstGeom prst="rect">
            <a:avLst/>
          </a:prstGeom>
          <a:noFill/>
        </p:spPr>
        <p:txBody>
          <a:bodyPr wrap="square" rtlCol="0">
            <a:spAutoFit/>
          </a:bodyPr>
          <a:lstStyle/>
          <a:p>
            <a:r>
              <a:rPr lang="it-IT" sz="1400">
                <a:solidFill>
                  <a:schemeClr val="bg1"/>
                </a:solidFill>
              </a:rPr>
              <a:t>Dati</a:t>
            </a:r>
            <a:r>
              <a:rPr lang="it-IT">
                <a:solidFill>
                  <a:schemeClr val="bg1"/>
                </a:solidFill>
              </a:rPr>
              <a:t> </a:t>
            </a:r>
            <a:r>
              <a:rPr lang="it-IT" sz="1400">
                <a:solidFill>
                  <a:schemeClr val="bg1"/>
                </a:solidFill>
              </a:rPr>
              <a:t>Input</a:t>
            </a:r>
            <a:r>
              <a:rPr lang="it-IT">
                <a:solidFill>
                  <a:schemeClr val="bg1"/>
                </a:solidFill>
              </a:rPr>
              <a:t> </a:t>
            </a:r>
          </a:p>
        </p:txBody>
      </p:sp>
      <p:sp>
        <p:nvSpPr>
          <p:cNvPr id="50" name="CasellaDiTesto 49">
            <a:extLst>
              <a:ext uri="{FF2B5EF4-FFF2-40B4-BE49-F238E27FC236}">
                <a16:creationId xmlns:a16="http://schemas.microsoft.com/office/drawing/2014/main" id="{022CF1D9-4502-1AEB-811C-B08E3BAFD98F}"/>
              </a:ext>
            </a:extLst>
          </p:cNvPr>
          <p:cNvSpPr txBox="1"/>
          <p:nvPr/>
        </p:nvSpPr>
        <p:spPr>
          <a:xfrm>
            <a:off x="5662814" y="4220911"/>
            <a:ext cx="1462043" cy="379880"/>
          </a:xfrm>
          <a:prstGeom prst="rect">
            <a:avLst/>
          </a:prstGeom>
          <a:noFill/>
        </p:spPr>
        <p:txBody>
          <a:bodyPr wrap="square" lIns="91440" tIns="45720" rIns="91440" bIns="45720" rtlCol="0" anchor="t">
            <a:spAutoFit/>
          </a:bodyPr>
          <a:lstStyle/>
          <a:p>
            <a:r>
              <a:rPr lang="it-IT" sz="1400" dirty="0">
                <a:solidFill>
                  <a:schemeClr val="bg1"/>
                </a:solidFill>
              </a:rPr>
              <a:t>Annotazioni</a:t>
            </a:r>
          </a:p>
        </p:txBody>
      </p:sp>
      <p:cxnSp>
        <p:nvCxnSpPr>
          <p:cNvPr id="56" name="Connettore 2 55">
            <a:extLst>
              <a:ext uri="{FF2B5EF4-FFF2-40B4-BE49-F238E27FC236}">
                <a16:creationId xmlns:a16="http://schemas.microsoft.com/office/drawing/2014/main" id="{3F4EF534-AF7A-DBAB-D4FC-BC36BC57646A}"/>
              </a:ext>
            </a:extLst>
          </p:cNvPr>
          <p:cNvCxnSpPr>
            <a:cxnSpLocks/>
          </p:cNvCxnSpPr>
          <p:nvPr/>
        </p:nvCxnSpPr>
        <p:spPr>
          <a:xfrm>
            <a:off x="8361357" y="3336070"/>
            <a:ext cx="5154" cy="1417193"/>
          </a:xfrm>
          <a:prstGeom prst="straightConnector1">
            <a:avLst/>
          </a:prstGeom>
          <a:ln w="1016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A1F79AD5-5816-090B-B571-20065A8C90BF}"/>
              </a:ext>
            </a:extLst>
          </p:cNvPr>
          <p:cNvSpPr txBox="1"/>
          <p:nvPr/>
        </p:nvSpPr>
        <p:spPr>
          <a:xfrm>
            <a:off x="8014409" y="5785334"/>
            <a:ext cx="914400" cy="307777"/>
          </a:xfrm>
          <a:prstGeom prst="rect">
            <a:avLst/>
          </a:prstGeom>
          <a:noFill/>
        </p:spPr>
        <p:txBody>
          <a:bodyPr wrap="square" lIns="91440" tIns="45720" rIns="91440" bIns="45720" rtlCol="0" anchor="t">
            <a:spAutoFit/>
          </a:bodyPr>
          <a:lstStyle/>
          <a:p>
            <a:r>
              <a:rPr lang="it-IT" sz="1400" dirty="0">
                <a:solidFill>
                  <a:schemeClr val="bg1"/>
                </a:solidFill>
              </a:rPr>
              <a:t>Output</a:t>
            </a:r>
            <a:endParaRPr lang="it-IT" dirty="0">
              <a:solidFill>
                <a:schemeClr val="bg1"/>
              </a:solidFill>
            </a:endParaRPr>
          </a:p>
        </p:txBody>
      </p:sp>
      <p:pic>
        <p:nvPicPr>
          <p:cNvPr id="35" name="Elemento grafico 34" descr="Punto interrogativo con riempimento a tinta unita">
            <a:extLst>
              <a:ext uri="{FF2B5EF4-FFF2-40B4-BE49-F238E27FC236}">
                <a16:creationId xmlns:a16="http://schemas.microsoft.com/office/drawing/2014/main" id="{250D7652-F9D5-FD56-164F-347D673BDE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8029" y="2527498"/>
            <a:ext cx="559047" cy="557640"/>
          </a:xfrm>
          <a:prstGeom prst="rect">
            <a:avLst/>
          </a:prstGeom>
        </p:spPr>
      </p:pic>
    </p:spTree>
    <p:extLst>
      <p:ext uri="{BB962C8B-B14F-4D97-AF65-F5344CB8AC3E}">
        <p14:creationId xmlns:p14="http://schemas.microsoft.com/office/powerpoint/2010/main" val="2016800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6" name="Immagine 4" descr="Immagine che contiene testo, monitor, interno, persona&#10;&#10;Descrizione generata automaticamente">
            <a:extLst>
              <a:ext uri="{FF2B5EF4-FFF2-40B4-BE49-F238E27FC236}">
                <a16:creationId xmlns:a16="http://schemas.microsoft.com/office/drawing/2014/main" id="{FAC88031-1EB4-88D0-0B8B-B33CE68E1CBB}"/>
              </a:ext>
            </a:extLst>
          </p:cNvPr>
          <p:cNvPicPr>
            <a:picLocks noChangeAspect="1"/>
          </p:cNvPicPr>
          <p:nvPr/>
        </p:nvPicPr>
        <p:blipFill rotWithShape="1">
          <a:blip r:embed="rId9"/>
          <a:srcRect t="3289" b="2632"/>
          <a:stretch/>
        </p:blipFill>
        <p:spPr>
          <a:xfrm>
            <a:off x="4128736" y="1314890"/>
            <a:ext cx="6500199" cy="4034494"/>
          </a:xfrm>
          <a:prstGeom prst="rect">
            <a:avLst/>
          </a:prstGeom>
        </p:spPr>
      </p:pic>
    </p:spTree>
    <p:extLst>
      <p:ext uri="{BB962C8B-B14F-4D97-AF65-F5344CB8AC3E}">
        <p14:creationId xmlns:p14="http://schemas.microsoft.com/office/powerpoint/2010/main" val="337266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4" descr="Immagine che contiene giocattolo, automa meccanico">
            <a:extLst>
              <a:ext uri="{FF2B5EF4-FFF2-40B4-BE49-F238E27FC236}">
                <a16:creationId xmlns:a16="http://schemas.microsoft.com/office/drawing/2014/main" id="{1E86162D-0393-BBCB-1513-68842BB20FF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6" t="5070" r="216" b="18231"/>
          <a:stretch/>
        </p:blipFill>
        <p:spPr>
          <a:xfrm>
            <a:off x="3167116" y="10"/>
            <a:ext cx="8949316" cy="6863996"/>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44" name="Content Placeholder 7">
            <a:extLst>
              <a:ext uri="{FF2B5EF4-FFF2-40B4-BE49-F238E27FC236}">
                <a16:creationId xmlns:a16="http://schemas.microsoft.com/office/drawing/2014/main" id="{D55003DC-3C1C-94CA-75D3-357474AA65FC}"/>
              </a:ext>
            </a:extLst>
          </p:cNvPr>
          <p:cNvSpPr>
            <a:spLocks noGrp="1"/>
          </p:cNvSpPr>
          <p:nvPr>
            <p:ph idx="4294967295"/>
          </p:nvPr>
        </p:nvSpPr>
        <p:spPr>
          <a:xfrm>
            <a:off x="374207" y="3556390"/>
            <a:ext cx="3534980" cy="1933535"/>
          </a:xfrm>
        </p:spPr>
        <p:txBody>
          <a:bodyPr anchor="t">
            <a:normAutofit fontScale="55000" lnSpcReduction="20000"/>
          </a:bodyPr>
          <a:lstStyle/>
          <a:p>
            <a:pPr marL="0" indent="0">
              <a:buNone/>
            </a:pPr>
            <a:r>
              <a:rPr lang="it-IT" b="0" i="1" dirty="0">
                <a:solidFill>
                  <a:schemeClr val="bg1"/>
                </a:solidFill>
                <a:effectLst/>
              </a:rPr>
              <a:t>«Un altro pericolo della scrittura AI è il potenziale per</a:t>
            </a:r>
            <a:r>
              <a:rPr lang="it-IT" b="1" i="1" dirty="0">
                <a:solidFill>
                  <a:schemeClr val="bg1"/>
                </a:solidFill>
                <a:effectLst/>
              </a:rPr>
              <a:t> un uso non etico</a:t>
            </a:r>
            <a:r>
              <a:rPr lang="it-IT" b="0" i="1" dirty="0">
                <a:solidFill>
                  <a:schemeClr val="bg1"/>
                </a:solidFill>
                <a:effectLst/>
              </a:rPr>
              <a:t>. Gli algoritmi di intelligenza artificiale possono essere programmati per generare informazioni fuorvianti o false, che potrebbero essere utilizzate per diffondere notizie false o disinformazione. Ciò potrebbe avere gravi conseguenze, come influenzare l’opinione pubblica o causare danni a individui o gruppi»</a:t>
            </a:r>
            <a:r>
              <a:rPr lang="it-IT" b="0" i="0" dirty="0">
                <a:solidFill>
                  <a:schemeClr val="bg1"/>
                </a:solidFill>
                <a:effectLst/>
              </a:rPr>
              <a:t>.</a:t>
            </a:r>
            <a:endParaRPr lang="it-IT" dirty="0">
              <a:solidFill>
                <a:schemeClr val="bg1"/>
              </a:solidFill>
              <a:cs typeface="Calibri"/>
            </a:endParaRPr>
          </a:p>
        </p:txBody>
      </p:sp>
      <p:sp>
        <p:nvSpPr>
          <p:cNvPr id="5" name="Titolo 1">
            <a:extLst>
              <a:ext uri="{FF2B5EF4-FFF2-40B4-BE49-F238E27FC236}">
                <a16:creationId xmlns:a16="http://schemas.microsoft.com/office/drawing/2014/main" id="{FDBA0D9E-24CA-59D3-C07C-AA000FDF4161}"/>
              </a:ext>
            </a:extLst>
          </p:cNvPr>
          <p:cNvSpPr txBox="1">
            <a:spLocks/>
          </p:cNvSpPr>
          <p:nvPr/>
        </p:nvSpPr>
        <p:spPr>
          <a:xfrm>
            <a:off x="290082" y="-450783"/>
            <a:ext cx="3937715" cy="35563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500" b="1" dirty="0">
                <a:solidFill>
                  <a:schemeClr val="bg1"/>
                </a:solidFill>
                <a:cs typeface="Calibri Light"/>
              </a:rPr>
              <a:t>Considerazioni etiche</a:t>
            </a:r>
            <a:endParaRPr lang="it-IT" sz="4500">
              <a:solidFill>
                <a:schemeClr val="bg1"/>
              </a:solidFill>
              <a:cs typeface="Calibri Light"/>
            </a:endParaRPr>
          </a:p>
        </p:txBody>
      </p:sp>
      <p:sp>
        <p:nvSpPr>
          <p:cNvPr id="10" name="CasellaDiTesto 9">
            <a:extLst>
              <a:ext uri="{FF2B5EF4-FFF2-40B4-BE49-F238E27FC236}">
                <a16:creationId xmlns:a16="http://schemas.microsoft.com/office/drawing/2014/main" id="{DA9CD50B-3AA7-BA35-BBD9-98B2F6508609}"/>
              </a:ext>
            </a:extLst>
          </p:cNvPr>
          <p:cNvSpPr txBox="1"/>
          <p:nvPr/>
        </p:nvSpPr>
        <p:spPr>
          <a:xfrm>
            <a:off x="3263900" y="6858000"/>
            <a:ext cx="8948738" cy="317500"/>
          </a:xfrm>
          <a:prstGeom prst="rect">
            <a:avLst/>
          </a:prstGeom>
        </p:spPr>
        <p:txBody>
          <a:bodyPr>
            <a:normAutofit fontScale="92500" lnSpcReduction="20000"/>
          </a:bodyPr>
          <a:lstStyle/>
          <a:p>
            <a:r>
              <a:rPr lang="en-US">
                <a:hlinkClick r:id="rId4"/>
              </a:rPr>
              <a:t>Questa foto</a:t>
            </a:r>
            <a:r>
              <a:rPr lang="en-US"/>
              <a:t> di Autore sconosciuto è concessa in licenza secondo </a:t>
            </a:r>
            <a:r>
              <a:rPr lang="en-US">
                <a:hlinkClick r:id="rId5"/>
              </a:rPr>
              <a:t>CC BY-NC-ND</a:t>
            </a:r>
            <a:r>
              <a:rPr lang="en-US"/>
              <a:t>.</a:t>
            </a:r>
          </a:p>
        </p:txBody>
      </p:sp>
    </p:spTree>
    <p:extLst>
      <p:ext uri="{BB962C8B-B14F-4D97-AF65-F5344CB8AC3E}">
        <p14:creationId xmlns:p14="http://schemas.microsoft.com/office/powerpoint/2010/main" val="1903496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t="-11000" b="-11000"/>
          </a:stretch>
        </a:blipFill>
        <a:effectLst/>
      </p:bgPr>
    </p:bg>
    <p:spTree>
      <p:nvGrpSpPr>
        <p:cNvPr id="1" name=""/>
        <p:cNvGrpSpPr/>
        <p:nvPr/>
      </p:nvGrpSpPr>
      <p:grpSpPr>
        <a:xfrm>
          <a:off x="0" y="0"/>
          <a:ext cx="0" cy="0"/>
          <a:chOff x="0" y="0"/>
          <a:chExt cx="0" cy="0"/>
        </a:xfrm>
      </p:grpSpPr>
      <p:sp>
        <p:nvSpPr>
          <p:cNvPr id="20" name="Titolo 1">
            <a:extLst>
              <a:ext uri="{FF2B5EF4-FFF2-40B4-BE49-F238E27FC236}">
                <a16:creationId xmlns:a16="http://schemas.microsoft.com/office/drawing/2014/main" id="{01262069-1674-8BB2-2E2C-409647CAB400}"/>
              </a:ext>
            </a:extLst>
          </p:cNvPr>
          <p:cNvSpPr>
            <a:spLocks noGrp="1"/>
          </p:cNvSpPr>
          <p:nvPr>
            <p:ph type="ctrTitle"/>
          </p:nvPr>
        </p:nvSpPr>
        <p:spPr/>
        <p:txBody>
          <a:bodyPr vert="horz" lIns="91440" tIns="45720" rIns="91440" bIns="45720" rtlCol="0" anchor="b">
            <a:normAutofit/>
          </a:bodyPr>
          <a:lstStyle/>
          <a:p>
            <a:r>
              <a:rPr lang="en-US" sz="4000" b="1" dirty="0">
                <a:solidFill>
                  <a:schemeClr val="bg1"/>
                </a:solidFill>
                <a:cs typeface="Calibri Light"/>
              </a:rPr>
              <a:t>GRAZIE PER L'ATTENZIONE </a:t>
            </a:r>
          </a:p>
        </p:txBody>
      </p:sp>
      <p:sp>
        <p:nvSpPr>
          <p:cNvPr id="2" name="Sottotitolo 1">
            <a:extLst>
              <a:ext uri="{FF2B5EF4-FFF2-40B4-BE49-F238E27FC236}">
                <a16:creationId xmlns:a16="http://schemas.microsoft.com/office/drawing/2014/main" id="{5AD72534-3AA1-0DE9-9FBC-96B568421157}"/>
              </a:ext>
            </a:extLst>
          </p:cNvPr>
          <p:cNvSpPr>
            <a:spLocks noGrp="1"/>
          </p:cNvSpPr>
          <p:nvPr>
            <p:ph type="subTitle" idx="1"/>
          </p:nvPr>
        </p:nvSpPr>
        <p:spPr>
          <a:xfrm>
            <a:off x="6909846" y="5260156"/>
            <a:ext cx="5181601" cy="1383384"/>
          </a:xfrm>
        </p:spPr>
        <p:txBody>
          <a:bodyPr/>
          <a:lstStyle/>
          <a:p>
            <a:r>
              <a:rPr lang="it-IT" dirty="0">
                <a:solidFill>
                  <a:schemeClr val="bg1">
                    <a:lumMod val="95000"/>
                  </a:schemeClr>
                </a:solidFill>
              </a:rPr>
              <a:t>DI : </a:t>
            </a:r>
          </a:p>
          <a:p>
            <a:r>
              <a:rPr lang="it-IT" dirty="0">
                <a:solidFill>
                  <a:schemeClr val="bg1">
                    <a:lumMod val="95000"/>
                  </a:schemeClr>
                </a:solidFill>
              </a:rPr>
              <a:t>MIRCO CAPUTO</a:t>
            </a:r>
          </a:p>
          <a:p>
            <a:r>
              <a:rPr lang="it-IT" dirty="0">
                <a:solidFill>
                  <a:schemeClr val="bg1">
                    <a:lumMod val="95000"/>
                  </a:schemeClr>
                </a:solidFill>
              </a:rPr>
              <a:t>MATTIAS CALIANDO</a:t>
            </a:r>
          </a:p>
        </p:txBody>
      </p:sp>
    </p:spTree>
    <p:extLst>
      <p:ext uri="{BB962C8B-B14F-4D97-AF65-F5344CB8AC3E}">
        <p14:creationId xmlns:p14="http://schemas.microsoft.com/office/powerpoint/2010/main" val="170231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AC8A7-3A9D-5FEA-014F-58430DE61260}"/>
              </a:ext>
            </a:extLst>
          </p:cNvPr>
          <p:cNvSpPr>
            <a:spLocks noGrp="1"/>
          </p:cNvSpPr>
          <p:nvPr>
            <p:ph type="title" idx="4294967295"/>
          </p:nvPr>
        </p:nvSpPr>
        <p:spPr>
          <a:xfrm>
            <a:off x="630296" y="752652"/>
            <a:ext cx="3429000" cy="1719262"/>
          </a:xfrm>
        </p:spPr>
        <p:txBody>
          <a:bodyPr vert="horz" lIns="91440" tIns="45720" rIns="91440" bIns="45720" rtlCol="0" anchor="b">
            <a:normAutofit/>
          </a:bodyPr>
          <a:lstStyle/>
          <a:p>
            <a:r>
              <a:rPr lang="it-IT" sz="3800" b="1" kern="1200" dirty="0">
                <a:solidFill>
                  <a:schemeClr val="bg1"/>
                </a:solidFill>
                <a:latin typeface="+mj-lt"/>
                <a:ea typeface="+mj-ea"/>
                <a:cs typeface="+mj-cs"/>
              </a:rPr>
              <a:t>Apprendimento</a:t>
            </a:r>
            <a:r>
              <a:rPr lang="it-IT" sz="3800" b="1" dirty="0">
                <a:solidFill>
                  <a:schemeClr val="bg1"/>
                </a:solidFill>
              </a:rPr>
              <a:t> </a:t>
            </a:r>
            <a:br>
              <a:rPr lang="it-IT" sz="3800" b="1" dirty="0">
                <a:solidFill>
                  <a:schemeClr val="bg1"/>
                </a:solidFill>
              </a:rPr>
            </a:br>
            <a:r>
              <a:rPr lang="it-IT" sz="3800" b="1" dirty="0">
                <a:solidFill>
                  <a:schemeClr val="bg1"/>
                </a:solidFill>
              </a:rPr>
              <a:t>per rinforzo</a:t>
            </a:r>
            <a:endParaRPr lang="en-US" sz="3800" dirty="0">
              <a:solidFill>
                <a:schemeClr val="bg1"/>
              </a:solidFill>
            </a:endParaRPr>
          </a:p>
        </p:txBody>
      </p:sp>
      <p:sp>
        <p:nvSpPr>
          <p:cNvPr id="4" name="CasellaDiTesto 3">
            <a:extLst>
              <a:ext uri="{FF2B5EF4-FFF2-40B4-BE49-F238E27FC236}">
                <a16:creationId xmlns:a16="http://schemas.microsoft.com/office/drawing/2014/main" id="{EA889E65-5B70-EF13-6FCD-8DB9147F5CC3}"/>
              </a:ext>
            </a:extLst>
          </p:cNvPr>
          <p:cNvSpPr txBox="1"/>
          <p:nvPr/>
        </p:nvSpPr>
        <p:spPr>
          <a:xfrm>
            <a:off x="630936" y="2807208"/>
            <a:ext cx="3664185" cy="3410712"/>
          </a:xfrm>
          <a:prstGeom prst="rect">
            <a:avLst/>
          </a:prstGeom>
        </p:spPr>
        <p:txBody>
          <a:bodyPr vert="horz" lIns="91440" tIns="45720" rIns="91440" bIns="45720" rtlCol="0" anchor="t">
            <a:normAutofit/>
          </a:bodyPr>
          <a:lstStyle/>
          <a:p>
            <a:r>
              <a:rPr lang="it-IT" i="0" dirty="0">
                <a:solidFill>
                  <a:schemeClr val="bg1"/>
                </a:solidFill>
                <a:effectLst/>
                <a:ea typeface="+mn-lt"/>
                <a:cs typeface="+mn-lt"/>
              </a:rPr>
              <a:t>L'apprendimento </a:t>
            </a:r>
            <a:r>
              <a:rPr lang="it-IT" dirty="0">
                <a:solidFill>
                  <a:schemeClr val="bg1"/>
                </a:solidFill>
                <a:ea typeface="+mn-lt"/>
                <a:cs typeface="+mn-lt"/>
              </a:rPr>
              <a:t>per rinforzo </a:t>
            </a:r>
            <a:r>
              <a:rPr lang="it-IT" i="0" dirty="0">
                <a:solidFill>
                  <a:schemeClr val="bg1"/>
                </a:solidFill>
                <a:effectLst/>
                <a:ea typeface="+mn-lt"/>
                <a:cs typeface="+mn-lt"/>
              </a:rPr>
              <a:t>è un</a:t>
            </a:r>
            <a:r>
              <a:rPr lang="it-IT" dirty="0">
                <a:solidFill>
                  <a:schemeClr val="bg1"/>
                </a:solidFill>
                <a:ea typeface="+mn-lt"/>
                <a:cs typeface="+mn-lt"/>
              </a:rPr>
              <a:t> </a:t>
            </a:r>
            <a:r>
              <a:rPr lang="it-IT" i="0" dirty="0">
                <a:solidFill>
                  <a:schemeClr val="bg1"/>
                </a:solidFill>
                <a:effectLst/>
                <a:ea typeface="+mn-lt"/>
                <a:cs typeface="+mn-lt"/>
              </a:rPr>
              <a:t>processo in cui un </a:t>
            </a:r>
            <a:r>
              <a:rPr lang="it-IT" dirty="0">
                <a:solidFill>
                  <a:schemeClr val="bg1"/>
                </a:solidFill>
                <a:ea typeface="+mn-lt"/>
                <a:cs typeface="+mn-lt"/>
              </a:rPr>
              <a:t>agente </a:t>
            </a:r>
            <a:r>
              <a:rPr lang="it-IT" i="0" dirty="0">
                <a:solidFill>
                  <a:schemeClr val="bg1"/>
                </a:solidFill>
                <a:effectLst/>
                <a:ea typeface="+mn-lt"/>
                <a:cs typeface="+mn-lt"/>
              </a:rPr>
              <a:t>apprende </a:t>
            </a:r>
            <a:r>
              <a:rPr lang="it-IT" dirty="0">
                <a:solidFill>
                  <a:schemeClr val="bg1"/>
                </a:solidFill>
                <a:ea typeface="+mn-lt"/>
                <a:cs typeface="+mn-lt"/>
              </a:rPr>
              <a:t>a prendere decisioni ottimali in </a:t>
            </a:r>
            <a:r>
              <a:rPr lang="it-IT" i="0" dirty="0">
                <a:solidFill>
                  <a:schemeClr val="bg1"/>
                </a:solidFill>
                <a:effectLst/>
                <a:ea typeface="+mn-lt"/>
                <a:cs typeface="+mn-lt"/>
              </a:rPr>
              <a:t>un</a:t>
            </a:r>
            <a:r>
              <a:rPr lang="it-IT" dirty="0">
                <a:solidFill>
                  <a:schemeClr val="bg1"/>
                </a:solidFill>
                <a:ea typeface="+mn-lt"/>
                <a:cs typeface="+mn-lt"/>
              </a:rPr>
              <a:t> ambiente attraverso l'interazione con esso</a:t>
            </a:r>
            <a:r>
              <a:rPr lang="it-IT" i="0" dirty="0">
                <a:solidFill>
                  <a:schemeClr val="bg1"/>
                </a:solidFill>
                <a:effectLst/>
                <a:ea typeface="+mn-lt"/>
                <a:cs typeface="+mn-lt"/>
              </a:rPr>
              <a:t>.</a:t>
            </a:r>
            <a:r>
              <a:rPr lang="it-IT" dirty="0">
                <a:solidFill>
                  <a:schemeClr val="bg1"/>
                </a:solidFill>
                <a:ea typeface="+mn-lt"/>
                <a:cs typeface="+mn-lt"/>
              </a:rPr>
              <a:t> </a:t>
            </a:r>
            <a:endParaRPr lang="en-US" dirty="0">
              <a:solidFill>
                <a:schemeClr val="bg1"/>
              </a:solidFill>
              <a:ea typeface="+mn-lt"/>
              <a:cs typeface="+mn-lt"/>
            </a:endParaRPr>
          </a:p>
          <a:p>
            <a:pPr>
              <a:lnSpc>
                <a:spcPct val="90000"/>
              </a:lnSpc>
              <a:spcAft>
                <a:spcPts val="600"/>
              </a:spcAft>
            </a:pPr>
            <a:endParaRPr lang="en-US" dirty="0">
              <a:solidFill>
                <a:schemeClr val="bg1"/>
              </a:solidFill>
              <a:cs typeface="Calibri"/>
            </a:endParaRPr>
          </a:p>
        </p:txBody>
      </p:sp>
      <p:pic>
        <p:nvPicPr>
          <p:cNvPr id="6" name="Immagine 4" descr="Immagine che contiene diagramma&#10;&#10;Descrizione generata automaticamente">
            <a:extLst>
              <a:ext uri="{FF2B5EF4-FFF2-40B4-BE49-F238E27FC236}">
                <a16:creationId xmlns:a16="http://schemas.microsoft.com/office/drawing/2014/main" id="{EE0FFB30-EB58-EC6E-ACB0-CA4177AA69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0" b="90000" l="9945" r="89687">
                        <a14:foregroundMark x1="50136" y1="19244" x2="60037" y2="17600"/>
                        <a14:foregroundMark x1="47097" y1="19749" x2="48898" y2="19450"/>
                        <a14:foregroundMark x1="44383" y1="20200" x2="46761" y2="19805"/>
                        <a14:foregroundMark x1="52118" y1="11600" x2="46409" y2="11600"/>
                        <a14:foregroundMark x1="37017" y1="14000" x2="37753" y2="11400"/>
                        <a14:foregroundMark x1="29282" y1="66800" x2="30755" y2="67800"/>
                        <a14:foregroundMark x1="69982" y1="23000" x2="71210" y2="25223"/>
                        <a14:foregroundMark x1="62615" y1="11200" x2="61878" y2="9800"/>
                        <a14:foregroundMark x1="46593" y1="21600" x2="47034" y2="21691"/>
                        <a14:foregroundMark x1="59853" y1="29600" x2="52486" y2="23400"/>
                        <a14:foregroundMark x1="48619" y1="24000" x2="41436" y2="25000"/>
                        <a14:foregroundMark x1="50276" y1="20600" x2="51381" y2="24200"/>
                        <a14:foregroundMark x1="53407" y1="9400" x2="53407" y2="9400"/>
                        <a14:foregroundMark x1="39042" y1="9400" x2="39042" y2="9400"/>
                        <a14:backgroundMark x1="71823" y1="27600" x2="71271" y2="25400"/>
                        <a14:backgroundMark x1="72560" y1="28400" x2="71271" y2="25400"/>
                        <a14:backgroundMark x1="71087" y1="25200" x2="71087" y2="25200"/>
                      </a14:backgroundRemoval>
                    </a14:imgEffect>
                  </a14:imgLayer>
                </a14:imgProps>
              </a:ext>
            </a:extLst>
          </a:blip>
          <a:stretch>
            <a:fillRect/>
          </a:stretch>
        </p:blipFill>
        <p:spPr>
          <a:xfrm>
            <a:off x="5629587" y="1044184"/>
            <a:ext cx="5446307" cy="5032349"/>
          </a:xfrm>
          <a:prstGeom prst="rect">
            <a:avLst/>
          </a:prstGeom>
        </p:spPr>
      </p:pic>
      <p:sp>
        <p:nvSpPr>
          <p:cNvPr id="8" name="CasellaDiTesto 7">
            <a:extLst>
              <a:ext uri="{FF2B5EF4-FFF2-40B4-BE49-F238E27FC236}">
                <a16:creationId xmlns:a16="http://schemas.microsoft.com/office/drawing/2014/main" id="{31E221C3-6CB2-56B4-7F28-A29769F7341A}"/>
              </a:ext>
            </a:extLst>
          </p:cNvPr>
          <p:cNvSpPr txBox="1"/>
          <p:nvPr/>
        </p:nvSpPr>
        <p:spPr>
          <a:xfrm>
            <a:off x="5323164" y="2991243"/>
            <a:ext cx="1946562" cy="369332"/>
          </a:xfrm>
          <a:prstGeom prst="rect">
            <a:avLst/>
          </a:prstGeom>
          <a:noFill/>
        </p:spPr>
        <p:txBody>
          <a:bodyPr wrap="square" lIns="91440" tIns="45720" rIns="91440" bIns="45720" rtlCol="0" anchor="t">
            <a:spAutoFit/>
          </a:bodyPr>
          <a:lstStyle/>
          <a:p>
            <a:r>
              <a:rPr lang="it-IT" dirty="0" err="1">
                <a:solidFill>
                  <a:schemeClr val="bg1"/>
                </a:solidFill>
              </a:rPr>
              <a:t>Reward</a:t>
            </a:r>
            <a:r>
              <a:rPr lang="it-IT" dirty="0">
                <a:solidFill>
                  <a:schemeClr val="bg1"/>
                </a:solidFill>
              </a:rPr>
              <a:t>/State</a:t>
            </a:r>
          </a:p>
        </p:txBody>
      </p:sp>
      <p:sp>
        <p:nvSpPr>
          <p:cNvPr id="10" name="CasellaDiTesto 9">
            <a:extLst>
              <a:ext uri="{FF2B5EF4-FFF2-40B4-BE49-F238E27FC236}">
                <a16:creationId xmlns:a16="http://schemas.microsoft.com/office/drawing/2014/main" id="{86AF1BF9-48AE-F863-CAEA-DA4D188D3BD5}"/>
              </a:ext>
            </a:extLst>
          </p:cNvPr>
          <p:cNvSpPr txBox="1"/>
          <p:nvPr/>
        </p:nvSpPr>
        <p:spPr>
          <a:xfrm>
            <a:off x="7373430" y="954963"/>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Environment</a:t>
            </a:r>
            <a:endParaRPr lang="it-IT" dirty="0">
              <a:solidFill>
                <a:schemeClr val="bg1"/>
              </a:solidFill>
              <a:cs typeface="Calibri"/>
            </a:endParaRPr>
          </a:p>
        </p:txBody>
      </p:sp>
      <p:sp>
        <p:nvSpPr>
          <p:cNvPr id="12" name="CasellaDiTesto 11">
            <a:extLst>
              <a:ext uri="{FF2B5EF4-FFF2-40B4-BE49-F238E27FC236}">
                <a16:creationId xmlns:a16="http://schemas.microsoft.com/office/drawing/2014/main" id="{FD32A6FE-801C-96C7-746F-DBA09F92EBD7}"/>
              </a:ext>
            </a:extLst>
          </p:cNvPr>
          <p:cNvSpPr txBox="1"/>
          <p:nvPr/>
        </p:nvSpPr>
        <p:spPr>
          <a:xfrm>
            <a:off x="9479417" y="3077547"/>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Actions</a:t>
            </a:r>
          </a:p>
        </p:txBody>
      </p:sp>
      <p:sp>
        <p:nvSpPr>
          <p:cNvPr id="14" name="CasellaDiTesto 13">
            <a:extLst>
              <a:ext uri="{FF2B5EF4-FFF2-40B4-BE49-F238E27FC236}">
                <a16:creationId xmlns:a16="http://schemas.microsoft.com/office/drawing/2014/main" id="{1F124C8E-4A6B-E81F-C282-C1E9628A8DA3}"/>
              </a:ext>
            </a:extLst>
          </p:cNvPr>
          <p:cNvSpPr txBox="1"/>
          <p:nvPr/>
        </p:nvSpPr>
        <p:spPr>
          <a:xfrm>
            <a:off x="7370152" y="5589591"/>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Agent</a:t>
            </a:r>
          </a:p>
        </p:txBody>
      </p:sp>
    </p:spTree>
    <p:extLst>
      <p:ext uri="{BB962C8B-B14F-4D97-AF65-F5344CB8AC3E}">
        <p14:creationId xmlns:p14="http://schemas.microsoft.com/office/powerpoint/2010/main" val="214184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292CC2-5995-C2FF-B404-BE4EE4EF91F8}"/>
              </a:ext>
            </a:extLst>
          </p:cNvPr>
          <p:cNvSpPr>
            <a:spLocks noGrp="1"/>
          </p:cNvSpPr>
          <p:nvPr>
            <p:ph type="title"/>
          </p:nvPr>
        </p:nvSpPr>
        <p:spPr>
          <a:xfrm>
            <a:off x="1073385" y="459199"/>
            <a:ext cx="10515600" cy="1325563"/>
          </a:xfrm>
        </p:spPr>
        <p:txBody>
          <a:bodyPr>
            <a:normAutofit/>
          </a:bodyPr>
          <a:lstStyle/>
          <a:p>
            <a:pPr algn="ctr"/>
            <a:r>
              <a:rPr lang="it-IT" sz="5400" b="1" dirty="0">
                <a:solidFill>
                  <a:schemeClr val="bg1"/>
                </a:solidFill>
              </a:rPr>
              <a:t>L’evoluzione di GPT</a:t>
            </a:r>
            <a:endParaRPr lang="it-IT" sz="5400" b="1" dirty="0">
              <a:solidFill>
                <a:schemeClr val="bg1"/>
              </a:solidFill>
              <a:cs typeface="Calibri Light"/>
            </a:endParaRPr>
          </a:p>
        </p:txBody>
      </p:sp>
      <p:cxnSp>
        <p:nvCxnSpPr>
          <p:cNvPr id="20" name="Connettore 2 19">
            <a:extLst>
              <a:ext uri="{FF2B5EF4-FFF2-40B4-BE49-F238E27FC236}">
                <a16:creationId xmlns:a16="http://schemas.microsoft.com/office/drawing/2014/main" id="{04FDE8CF-70E1-C644-3BD7-8922E66D8628}"/>
              </a:ext>
            </a:extLst>
          </p:cNvPr>
          <p:cNvCxnSpPr>
            <a:cxnSpLocks/>
          </p:cNvCxnSpPr>
          <p:nvPr/>
        </p:nvCxnSpPr>
        <p:spPr>
          <a:xfrm flipV="1">
            <a:off x="2898860" y="3541103"/>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sp>
        <p:nvSpPr>
          <p:cNvPr id="38" name="CasellaDiTesto 37">
            <a:extLst>
              <a:ext uri="{FF2B5EF4-FFF2-40B4-BE49-F238E27FC236}">
                <a16:creationId xmlns:a16="http://schemas.microsoft.com/office/drawing/2014/main" id="{4066E50C-51C0-927C-55FF-E03244B30E71}"/>
              </a:ext>
            </a:extLst>
          </p:cNvPr>
          <p:cNvSpPr txBox="1"/>
          <p:nvPr/>
        </p:nvSpPr>
        <p:spPr>
          <a:xfrm>
            <a:off x="7142620" y="4827177"/>
            <a:ext cx="1066800" cy="369332"/>
          </a:xfrm>
          <a:prstGeom prst="rect">
            <a:avLst/>
          </a:prstGeom>
          <a:noFill/>
        </p:spPr>
        <p:txBody>
          <a:bodyPr wrap="square" rtlCol="0">
            <a:spAutoFit/>
          </a:bodyPr>
          <a:lstStyle/>
          <a:p>
            <a:pPr algn="ctr"/>
            <a:r>
              <a:rPr lang="it-IT" dirty="0">
                <a:solidFill>
                  <a:schemeClr val="bg1"/>
                </a:solidFill>
              </a:rPr>
              <a:t>GPT-3</a:t>
            </a:r>
          </a:p>
        </p:txBody>
      </p:sp>
      <p:pic>
        <p:nvPicPr>
          <p:cNvPr id="57" name="Immagine 56" descr="Immagine che contiene interno&#10;&#10;Descrizione generata automaticamente">
            <a:hlinkClick r:id="rId2" action="ppaction://hlinksldjump"/>
            <a:extLst>
              <a:ext uri="{FF2B5EF4-FFF2-40B4-BE49-F238E27FC236}">
                <a16:creationId xmlns:a16="http://schemas.microsoft.com/office/drawing/2014/main" id="{A10FBD46-FDA8-6625-53D6-F93DB98F30FB}"/>
              </a:ext>
            </a:extLst>
          </p:cNvPr>
          <p:cNvPicPr>
            <a:picLocks noChangeAspect="1" noChangeArrowheads="1"/>
          </p:cNvPicPr>
          <p:nvPr/>
        </p:nvPicPr>
        <p:blipFill rotWithShape="1">
          <a:blip r:embed="rId3"/>
          <a:srcRect t="12456" b="12456"/>
          <a:stretch/>
        </p:blipFill>
        <p:spPr bwMode="auto">
          <a:xfrm>
            <a:off x="6538022" y="2484674"/>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sp>
        <p:nvSpPr>
          <p:cNvPr id="36" name="CasellaDiTesto 35">
            <a:extLst>
              <a:ext uri="{FF2B5EF4-FFF2-40B4-BE49-F238E27FC236}">
                <a16:creationId xmlns:a16="http://schemas.microsoft.com/office/drawing/2014/main" id="{DB717446-8710-3EFD-1CC4-0775E18044F3}"/>
              </a:ext>
            </a:extLst>
          </p:cNvPr>
          <p:cNvSpPr txBox="1"/>
          <p:nvPr/>
        </p:nvSpPr>
        <p:spPr>
          <a:xfrm>
            <a:off x="1016327" y="4833267"/>
            <a:ext cx="1066800" cy="369332"/>
          </a:xfrm>
          <a:prstGeom prst="rect">
            <a:avLst/>
          </a:prstGeom>
          <a:noFill/>
        </p:spPr>
        <p:txBody>
          <a:bodyPr wrap="square" lIns="91440" tIns="45720" rIns="91440" bIns="45720" rtlCol="0" anchor="t">
            <a:spAutoFit/>
          </a:bodyPr>
          <a:lstStyle/>
          <a:p>
            <a:pPr algn="ctr"/>
            <a:r>
              <a:rPr lang="it-IT" dirty="0">
                <a:solidFill>
                  <a:schemeClr val="bg1"/>
                </a:solidFill>
              </a:rPr>
              <a:t>GPT-1</a:t>
            </a:r>
            <a:endParaRPr lang="it-IT" dirty="0">
              <a:solidFill>
                <a:schemeClr val="bg1"/>
              </a:solidFill>
              <a:cs typeface="Calibri"/>
            </a:endParaRPr>
          </a:p>
        </p:txBody>
      </p:sp>
      <p:sp>
        <p:nvSpPr>
          <p:cNvPr id="37" name="CasellaDiTesto 36">
            <a:extLst>
              <a:ext uri="{FF2B5EF4-FFF2-40B4-BE49-F238E27FC236}">
                <a16:creationId xmlns:a16="http://schemas.microsoft.com/office/drawing/2014/main" id="{F7BCCCBA-985F-B4CD-58CE-FFF28B6A4C08}"/>
              </a:ext>
            </a:extLst>
          </p:cNvPr>
          <p:cNvSpPr txBox="1"/>
          <p:nvPr/>
        </p:nvSpPr>
        <p:spPr>
          <a:xfrm>
            <a:off x="4076782" y="4819961"/>
            <a:ext cx="1066800" cy="369332"/>
          </a:xfrm>
          <a:prstGeom prst="rect">
            <a:avLst/>
          </a:prstGeom>
          <a:noFill/>
        </p:spPr>
        <p:txBody>
          <a:bodyPr wrap="square" rtlCol="0">
            <a:spAutoFit/>
          </a:bodyPr>
          <a:lstStyle/>
          <a:p>
            <a:pPr algn="ctr"/>
            <a:r>
              <a:rPr lang="it-IT" dirty="0">
                <a:solidFill>
                  <a:schemeClr val="bg1"/>
                </a:solidFill>
              </a:rPr>
              <a:t>GPT-2</a:t>
            </a:r>
          </a:p>
        </p:txBody>
      </p:sp>
      <p:pic>
        <p:nvPicPr>
          <p:cNvPr id="55" name="Immagine 54" descr="Star Wars R2-d2 · Free Stock Photo">
            <a:hlinkClick r:id="rId4" action="ppaction://hlinksldjump"/>
            <a:extLst>
              <a:ext uri="{FF2B5EF4-FFF2-40B4-BE49-F238E27FC236}">
                <a16:creationId xmlns:a16="http://schemas.microsoft.com/office/drawing/2014/main" id="{62087778-CB2E-461E-8C67-3A4CD2DE4E7E}"/>
              </a:ext>
            </a:extLst>
          </p:cNvPr>
          <p:cNvPicPr>
            <a:picLocks noChangeAspect="1" noChangeArrowheads="1"/>
          </p:cNvPicPr>
          <p:nvPr/>
        </p:nvPicPr>
        <p:blipFill rotWithShape="1">
          <a:blip r:embed="rId5"/>
          <a:srcRect l="16667" r="16667"/>
          <a:stretch/>
        </p:blipFill>
        <p:spPr bwMode="auto">
          <a:xfrm>
            <a:off x="3471150" y="2455298"/>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sp>
        <p:nvSpPr>
          <p:cNvPr id="39" name="CasellaDiTesto 38">
            <a:extLst>
              <a:ext uri="{FF2B5EF4-FFF2-40B4-BE49-F238E27FC236}">
                <a16:creationId xmlns:a16="http://schemas.microsoft.com/office/drawing/2014/main" id="{7359E881-2944-3D22-9EBF-DF44B811E204}"/>
              </a:ext>
            </a:extLst>
          </p:cNvPr>
          <p:cNvSpPr txBox="1"/>
          <p:nvPr/>
        </p:nvSpPr>
        <p:spPr>
          <a:xfrm>
            <a:off x="10209344" y="4858994"/>
            <a:ext cx="1066800" cy="369332"/>
          </a:xfrm>
          <a:prstGeom prst="rect">
            <a:avLst/>
          </a:prstGeom>
          <a:noFill/>
        </p:spPr>
        <p:txBody>
          <a:bodyPr wrap="square" lIns="91440" tIns="45720" rIns="91440" bIns="45720" rtlCol="0" anchor="t">
            <a:spAutoFit/>
          </a:bodyPr>
          <a:lstStyle/>
          <a:p>
            <a:pPr algn="ctr"/>
            <a:r>
              <a:rPr lang="it-IT" dirty="0">
                <a:solidFill>
                  <a:schemeClr val="bg1"/>
                </a:solidFill>
              </a:rPr>
              <a:t>GPT-3.5</a:t>
            </a:r>
            <a:endParaRPr lang="it-IT">
              <a:solidFill>
                <a:schemeClr val="bg1"/>
              </a:solidFill>
              <a:cs typeface="Calibri"/>
            </a:endParaRPr>
          </a:p>
        </p:txBody>
      </p:sp>
      <p:pic>
        <p:nvPicPr>
          <p:cNvPr id="60" name="Immagine 59" descr="Free stock photo of artificial intelligence, machine learning">
            <a:hlinkClick r:id="rId6" action="ppaction://hlinksldjump"/>
            <a:extLst>
              <a:ext uri="{FF2B5EF4-FFF2-40B4-BE49-F238E27FC236}">
                <a16:creationId xmlns:a16="http://schemas.microsoft.com/office/drawing/2014/main" id="{4DF774BC-F6F9-937A-10AE-1FEF7CFF7A08}"/>
              </a:ext>
            </a:extLst>
          </p:cNvPr>
          <p:cNvPicPr>
            <a:picLocks noChangeAspect="1" noChangeArrowheads="1"/>
          </p:cNvPicPr>
          <p:nvPr/>
        </p:nvPicPr>
        <p:blipFill rotWithShape="1">
          <a:blip r:embed="rId7"/>
          <a:srcRect l="16667" r="16667"/>
          <a:stretch/>
        </p:blipFill>
        <p:spPr bwMode="auto">
          <a:xfrm>
            <a:off x="9604744" y="2451069"/>
            <a:ext cx="2285407" cy="2276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magine 7" descr="Immagine che contiene ruota&#10;&#10;Descrizione generata automaticamente">
            <a:hlinkClick r:id="rId4" action="ppaction://hlinksldjump"/>
            <a:extLst>
              <a:ext uri="{FF2B5EF4-FFF2-40B4-BE49-F238E27FC236}">
                <a16:creationId xmlns:a16="http://schemas.microsoft.com/office/drawing/2014/main" id="{6CC63E3E-2F16-7DAF-36AF-13B520BC8679}"/>
              </a:ext>
            </a:extLst>
          </p:cNvPr>
          <p:cNvPicPr>
            <a:picLocks noChangeAspect="1" noChangeArrowheads="1"/>
          </p:cNvPicPr>
          <p:nvPr/>
        </p:nvPicPr>
        <p:blipFill rotWithShape="1">
          <a:blip r:embed="rId8"/>
          <a:srcRect t="16667" b="16667"/>
          <a:stretch/>
        </p:blipFill>
        <p:spPr bwMode="auto">
          <a:xfrm>
            <a:off x="404333" y="2389446"/>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4" name="Connettore 2 13">
            <a:extLst>
              <a:ext uri="{FF2B5EF4-FFF2-40B4-BE49-F238E27FC236}">
                <a16:creationId xmlns:a16="http://schemas.microsoft.com/office/drawing/2014/main" id="{3F1358CC-4C4E-DC1E-E6F8-DF36EA85B0BD}"/>
              </a:ext>
            </a:extLst>
          </p:cNvPr>
          <p:cNvCxnSpPr>
            <a:cxnSpLocks/>
          </p:cNvCxnSpPr>
          <p:nvPr/>
        </p:nvCxnSpPr>
        <p:spPr>
          <a:xfrm flipV="1">
            <a:off x="5928045" y="3578732"/>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cxnSp>
        <p:nvCxnSpPr>
          <p:cNvPr id="15" name="Connettore 2 14">
            <a:extLst>
              <a:ext uri="{FF2B5EF4-FFF2-40B4-BE49-F238E27FC236}">
                <a16:creationId xmlns:a16="http://schemas.microsoft.com/office/drawing/2014/main" id="{A13AC2D6-BFAF-0372-924E-A7595E818FFE}"/>
              </a:ext>
            </a:extLst>
          </p:cNvPr>
          <p:cNvCxnSpPr>
            <a:cxnSpLocks/>
          </p:cNvCxnSpPr>
          <p:nvPr/>
        </p:nvCxnSpPr>
        <p:spPr>
          <a:xfrm flipV="1">
            <a:off x="9032489" y="3541102"/>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477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GPT-1</a:t>
            </a:r>
          </a:p>
        </p:txBody>
      </p:sp>
      <p:pic>
        <p:nvPicPr>
          <p:cNvPr id="4" name="Immagine 4" descr="Immagine che contiene giocattolo&#10;&#10;Descrizione generata automaticamente">
            <a:extLst>
              <a:ext uri="{FF2B5EF4-FFF2-40B4-BE49-F238E27FC236}">
                <a16:creationId xmlns:a16="http://schemas.microsoft.com/office/drawing/2014/main" id="{4F62E324-D5EE-9AB6-79E0-05154BA1DE9B}"/>
              </a:ext>
            </a:extLst>
          </p:cNvPr>
          <p:cNvPicPr>
            <a:picLocks noChangeAspect="1"/>
          </p:cNvPicPr>
          <p:nvPr/>
        </p:nvPicPr>
        <p:blipFill rotWithShape="1">
          <a:blip r:embed="rId2"/>
          <a:srcRect t="16767" b="1676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Rectangle 2">
            <a:extLst>
              <a:ext uri="{FF2B5EF4-FFF2-40B4-BE49-F238E27FC236}">
                <a16:creationId xmlns:a16="http://schemas.microsoft.com/office/drawing/2014/main" id="{F0E6BBDC-AE14-2815-D07A-8F14022809D8}"/>
              </a:ext>
            </a:extLst>
          </p:cNvPr>
          <p:cNvSpPr>
            <a:spLocks noChangeArrowheads="1"/>
          </p:cNvSpPr>
          <p:nvPr/>
        </p:nvSpPr>
        <p:spPr bwMode="auto">
          <a:xfrm>
            <a:off x="751592" y="4220338"/>
            <a:ext cx="4243589" cy="3320668"/>
          </a:xfrm>
          <a:prstGeom prst="rect">
            <a:avLst/>
          </a:prstGeom>
        </p:spPr>
        <p:txBody>
          <a:bodyPr vert="horz" lIns="91440" tIns="45720" rIns="91440" bIns="45720" numCol="1" rtlCol="0" anchor="t" anchorCtr="0" compatLnSpc="1">
            <a:prstTxWarp prst="textNoShape">
              <a:avLst/>
            </a:prstTxWarp>
            <a:normAutofit/>
          </a:bodyPr>
          <a:lstStyle/>
          <a:p>
            <a:pPr fontAlgn="base">
              <a:lnSpc>
                <a:spcPct val="90000"/>
              </a:lnSpc>
              <a:spcBef>
                <a:spcPct val="0"/>
              </a:spcBef>
              <a:spcAft>
                <a:spcPts val="600"/>
              </a:spcAft>
            </a:pPr>
            <a:r>
              <a:rPr lang="en-US" altLang="it-IT" sz="1300" dirty="0">
                <a:solidFill>
                  <a:schemeClr val="bg1"/>
                </a:solidFill>
                <a:cs typeface="Calibri"/>
              </a:rPr>
              <a:t>Un Generative Pre-Trained Transformer (GPT) è un </a:t>
            </a:r>
            <a:r>
              <a:rPr lang="en-US" altLang="it-IT" sz="1300" dirty="0" err="1">
                <a:solidFill>
                  <a:schemeClr val="bg1"/>
                </a:solidFill>
                <a:cs typeface="Calibri"/>
              </a:rPr>
              <a:t>modello</a:t>
            </a:r>
            <a:r>
              <a:rPr lang="en-US" altLang="it-IT" sz="1300" dirty="0">
                <a:solidFill>
                  <a:schemeClr val="bg1"/>
                </a:solidFill>
                <a:cs typeface="Calibri"/>
              </a:rPr>
              <a:t> </a:t>
            </a:r>
            <a:r>
              <a:rPr lang="en-US" altLang="it-IT" sz="1300" dirty="0" err="1">
                <a:solidFill>
                  <a:schemeClr val="bg1"/>
                </a:solidFill>
                <a:cs typeface="Calibri"/>
              </a:rPr>
              <a:t>linguistico</a:t>
            </a:r>
            <a:r>
              <a:rPr lang="en-US" altLang="it-IT" sz="1300" dirty="0">
                <a:solidFill>
                  <a:schemeClr val="bg1"/>
                </a:solidFill>
                <a:cs typeface="Calibri"/>
              </a:rPr>
              <a:t> </a:t>
            </a:r>
            <a:r>
              <a:rPr lang="en-US" altLang="it-IT" sz="1300" dirty="0" err="1">
                <a:solidFill>
                  <a:schemeClr val="bg1"/>
                </a:solidFill>
                <a:cs typeface="Calibri"/>
              </a:rPr>
              <a:t>che</a:t>
            </a:r>
            <a:r>
              <a:rPr lang="en-US" altLang="it-IT" sz="1300" dirty="0">
                <a:solidFill>
                  <a:schemeClr val="bg1"/>
                </a:solidFill>
                <a:cs typeface="Calibri"/>
              </a:rPr>
              <a:t> </a:t>
            </a:r>
            <a:r>
              <a:rPr lang="en-US" altLang="it-IT" sz="1300" dirty="0" err="1">
                <a:solidFill>
                  <a:schemeClr val="bg1"/>
                </a:solidFill>
                <a:cs typeface="Calibri"/>
              </a:rPr>
              <a:t>si</a:t>
            </a:r>
            <a:r>
              <a:rPr lang="en-US" altLang="it-IT" sz="1300" dirty="0">
                <a:solidFill>
                  <a:schemeClr val="bg1"/>
                </a:solidFill>
                <a:cs typeface="Calibri"/>
              </a:rPr>
              <a:t> </a:t>
            </a:r>
            <a:r>
              <a:rPr lang="en-US" altLang="it-IT" sz="1300" dirty="0" err="1">
                <a:solidFill>
                  <a:schemeClr val="bg1"/>
                </a:solidFill>
                <a:cs typeface="Calibri"/>
              </a:rPr>
              <a:t>basa</a:t>
            </a:r>
            <a:r>
              <a:rPr lang="en-US" altLang="it-IT" sz="1300" dirty="0">
                <a:solidFill>
                  <a:schemeClr val="bg1"/>
                </a:solidFill>
                <a:cs typeface="Calibri"/>
              </a:rPr>
              <a:t> </a:t>
            </a:r>
            <a:r>
              <a:rPr lang="en-US" altLang="it-IT" sz="1300" dirty="0" err="1">
                <a:solidFill>
                  <a:schemeClr val="bg1"/>
                </a:solidFill>
                <a:cs typeface="Calibri"/>
              </a:rPr>
              <a:t>sul</a:t>
            </a:r>
            <a:r>
              <a:rPr lang="en-US" altLang="it-IT" sz="1300" dirty="0">
                <a:solidFill>
                  <a:schemeClr val="bg1"/>
                </a:solidFill>
                <a:cs typeface="Calibri"/>
              </a:rPr>
              <a:t> Deep Learning in </a:t>
            </a:r>
            <a:r>
              <a:rPr lang="en-US" altLang="it-IT" sz="1300" dirty="0" err="1">
                <a:solidFill>
                  <a:schemeClr val="bg1"/>
                </a:solidFill>
                <a:cs typeface="Calibri"/>
              </a:rPr>
              <a:t>grado</a:t>
            </a:r>
            <a:r>
              <a:rPr lang="en-US" altLang="it-IT" sz="1300" dirty="0">
                <a:solidFill>
                  <a:schemeClr val="bg1"/>
                </a:solidFill>
                <a:cs typeface="Calibri"/>
              </a:rPr>
              <a:t> di </a:t>
            </a:r>
            <a:r>
              <a:rPr lang="en-US" altLang="it-IT" sz="1300" dirty="0" err="1">
                <a:solidFill>
                  <a:schemeClr val="bg1"/>
                </a:solidFill>
                <a:cs typeface="Calibri"/>
              </a:rPr>
              <a:t>generare</a:t>
            </a:r>
            <a:r>
              <a:rPr lang="en-US" altLang="it-IT" sz="1300" dirty="0">
                <a:solidFill>
                  <a:schemeClr val="bg1"/>
                </a:solidFill>
                <a:cs typeface="Calibri"/>
              </a:rPr>
              <a:t> </a:t>
            </a:r>
            <a:r>
              <a:rPr lang="en-US" altLang="it-IT" sz="1300" dirty="0" err="1">
                <a:solidFill>
                  <a:schemeClr val="bg1"/>
                </a:solidFill>
                <a:cs typeface="Calibri"/>
              </a:rPr>
              <a:t>testi</a:t>
            </a:r>
            <a:r>
              <a:rPr lang="en-US" altLang="it-IT" sz="1300" dirty="0">
                <a:solidFill>
                  <a:schemeClr val="bg1"/>
                </a:solidFill>
                <a:cs typeface="Calibri"/>
              </a:rPr>
              <a:t> di </a:t>
            </a:r>
            <a:r>
              <a:rPr lang="en-US" altLang="it-IT" sz="1300" dirty="0" err="1">
                <a:solidFill>
                  <a:schemeClr val="bg1"/>
                </a:solidFill>
                <a:cs typeface="Calibri"/>
              </a:rPr>
              <a:t>tipo</a:t>
            </a:r>
            <a:r>
              <a:rPr lang="en-US" altLang="it-IT" sz="1300" dirty="0">
                <a:solidFill>
                  <a:schemeClr val="bg1"/>
                </a:solidFill>
                <a:cs typeface="Calibri"/>
              </a:rPr>
              <a:t> </a:t>
            </a:r>
            <a:r>
              <a:rPr lang="en-US" altLang="it-IT" sz="1300" dirty="0" err="1">
                <a:solidFill>
                  <a:schemeClr val="bg1"/>
                </a:solidFill>
                <a:cs typeface="Calibri"/>
              </a:rPr>
              <a:t>umano</a:t>
            </a:r>
            <a:r>
              <a:rPr lang="en-US" altLang="it-IT" sz="1300" dirty="0">
                <a:solidFill>
                  <a:schemeClr val="bg1"/>
                </a:solidFill>
                <a:cs typeface="Calibri"/>
              </a:rPr>
              <a:t> </a:t>
            </a:r>
            <a:r>
              <a:rPr lang="en-US" altLang="it-IT" sz="1300" dirty="0" err="1">
                <a:solidFill>
                  <a:schemeClr val="bg1"/>
                </a:solidFill>
                <a:cs typeface="Calibri"/>
              </a:rPr>
              <a:t>sulla</a:t>
            </a:r>
            <a:r>
              <a:rPr lang="en-US" altLang="it-IT" sz="1300" dirty="0">
                <a:solidFill>
                  <a:schemeClr val="bg1"/>
                </a:solidFill>
                <a:cs typeface="Calibri"/>
              </a:rPr>
              <a:t> base di un </a:t>
            </a:r>
            <a:r>
              <a:rPr lang="en-US" altLang="it-IT" sz="1300" dirty="0" err="1">
                <a:solidFill>
                  <a:schemeClr val="bg1"/>
                </a:solidFill>
                <a:cs typeface="Calibri"/>
              </a:rPr>
              <a:t>dato</a:t>
            </a:r>
            <a:r>
              <a:rPr lang="en-US" altLang="it-IT" sz="1300" dirty="0">
                <a:solidFill>
                  <a:schemeClr val="bg1"/>
                </a:solidFill>
                <a:cs typeface="Calibri"/>
              </a:rPr>
              <a:t> input </a:t>
            </a:r>
            <a:r>
              <a:rPr lang="en-US" altLang="it-IT" sz="1300" dirty="0" err="1">
                <a:solidFill>
                  <a:schemeClr val="bg1"/>
                </a:solidFill>
                <a:cs typeface="Calibri"/>
              </a:rPr>
              <a:t>basato</a:t>
            </a:r>
            <a:r>
              <a:rPr lang="en-US" altLang="it-IT" sz="1300" dirty="0">
                <a:solidFill>
                  <a:schemeClr val="bg1"/>
                </a:solidFill>
                <a:cs typeface="Calibri"/>
              </a:rPr>
              <a:t> </a:t>
            </a:r>
            <a:r>
              <a:rPr lang="en-US" altLang="it-IT" sz="1300" dirty="0" err="1">
                <a:solidFill>
                  <a:schemeClr val="bg1"/>
                </a:solidFill>
                <a:cs typeface="Calibri"/>
              </a:rPr>
              <a:t>su</a:t>
            </a:r>
            <a:r>
              <a:rPr lang="en-US" altLang="it-IT" sz="1300" dirty="0">
                <a:solidFill>
                  <a:schemeClr val="bg1"/>
                </a:solidFill>
                <a:cs typeface="Calibri"/>
              </a:rPr>
              <a:t> testo. Un </a:t>
            </a:r>
            <a:r>
              <a:rPr lang="en-US" altLang="it-IT" sz="1300" dirty="0" err="1">
                <a:solidFill>
                  <a:schemeClr val="bg1"/>
                </a:solidFill>
                <a:cs typeface="Calibri"/>
              </a:rPr>
              <a:t>utente</a:t>
            </a:r>
            <a:r>
              <a:rPr lang="en-US" altLang="it-IT" sz="1300" dirty="0">
                <a:solidFill>
                  <a:schemeClr val="bg1"/>
                </a:solidFill>
                <a:cs typeface="Calibri"/>
              </a:rPr>
              <a:t> ‘</a:t>
            </a:r>
            <a:r>
              <a:rPr lang="en-US" altLang="it-IT" sz="1300" dirty="0" err="1">
                <a:solidFill>
                  <a:schemeClr val="bg1"/>
                </a:solidFill>
                <a:cs typeface="Calibri"/>
              </a:rPr>
              <a:t>alimenta</a:t>
            </a:r>
            <a:r>
              <a:rPr lang="en-US" altLang="it-IT" sz="1300" dirty="0">
                <a:solidFill>
                  <a:schemeClr val="bg1"/>
                </a:solidFill>
                <a:cs typeface="Calibri"/>
              </a:rPr>
              <a:t>’ il </a:t>
            </a:r>
            <a:r>
              <a:rPr lang="en-US" altLang="it-IT" sz="1300" dirty="0" err="1">
                <a:solidFill>
                  <a:schemeClr val="bg1"/>
                </a:solidFill>
                <a:cs typeface="Calibri"/>
              </a:rPr>
              <a:t>modello</a:t>
            </a:r>
            <a:r>
              <a:rPr lang="en-US" altLang="it-IT" sz="1300" dirty="0">
                <a:solidFill>
                  <a:schemeClr val="bg1"/>
                </a:solidFill>
                <a:cs typeface="Calibri"/>
              </a:rPr>
              <a:t> con </a:t>
            </a:r>
            <a:r>
              <a:rPr lang="en-US" altLang="it-IT" sz="1300" dirty="0" err="1">
                <a:solidFill>
                  <a:schemeClr val="bg1"/>
                </a:solidFill>
                <a:cs typeface="Calibri"/>
              </a:rPr>
              <a:t>una</a:t>
            </a:r>
            <a:r>
              <a:rPr lang="en-US" altLang="it-IT" sz="1300" dirty="0">
                <a:solidFill>
                  <a:schemeClr val="bg1"/>
                </a:solidFill>
                <a:cs typeface="Calibri"/>
              </a:rPr>
              <a:t> </a:t>
            </a:r>
            <a:r>
              <a:rPr lang="en-US" altLang="it-IT" sz="1300" dirty="0" err="1">
                <a:solidFill>
                  <a:schemeClr val="bg1"/>
                </a:solidFill>
                <a:cs typeface="Calibri"/>
              </a:rPr>
              <a:t>frase</a:t>
            </a:r>
            <a:r>
              <a:rPr lang="en-US" altLang="it-IT" sz="1300" dirty="0">
                <a:solidFill>
                  <a:schemeClr val="bg1"/>
                </a:solidFill>
                <a:cs typeface="Calibri"/>
              </a:rPr>
              <a:t> e il </a:t>
            </a:r>
            <a:r>
              <a:rPr lang="en-US" altLang="it-IT" sz="1300" dirty="0" err="1">
                <a:solidFill>
                  <a:schemeClr val="bg1"/>
                </a:solidFill>
                <a:cs typeface="Calibri"/>
              </a:rPr>
              <a:t>trasformatore</a:t>
            </a:r>
            <a:r>
              <a:rPr lang="en-US" altLang="it-IT" sz="1300" dirty="0">
                <a:solidFill>
                  <a:schemeClr val="bg1"/>
                </a:solidFill>
                <a:cs typeface="Calibri"/>
              </a:rPr>
              <a:t> </a:t>
            </a:r>
            <a:r>
              <a:rPr lang="en-US" altLang="it-IT" sz="1300" dirty="0" err="1">
                <a:solidFill>
                  <a:schemeClr val="bg1"/>
                </a:solidFill>
                <a:cs typeface="Calibri"/>
              </a:rPr>
              <a:t>crea</a:t>
            </a:r>
            <a:r>
              <a:rPr lang="en-US" altLang="it-IT" sz="1300" dirty="0">
                <a:solidFill>
                  <a:schemeClr val="bg1"/>
                </a:solidFill>
                <a:cs typeface="Calibri"/>
              </a:rPr>
              <a:t> </a:t>
            </a:r>
            <a:r>
              <a:rPr lang="en-US" altLang="it-IT" sz="1300" dirty="0" err="1">
                <a:solidFill>
                  <a:schemeClr val="bg1"/>
                </a:solidFill>
                <a:cs typeface="Calibri"/>
              </a:rPr>
              <a:t>informazioni</a:t>
            </a:r>
            <a:r>
              <a:rPr lang="en-US" altLang="it-IT" sz="1300" dirty="0">
                <a:solidFill>
                  <a:schemeClr val="bg1"/>
                </a:solidFill>
                <a:cs typeface="Calibri"/>
              </a:rPr>
              <a:t> </a:t>
            </a:r>
            <a:r>
              <a:rPr lang="en-US" altLang="it-IT" sz="1300" dirty="0" err="1">
                <a:solidFill>
                  <a:schemeClr val="bg1"/>
                </a:solidFill>
                <a:cs typeface="Calibri"/>
              </a:rPr>
              <a:t>coerenti</a:t>
            </a:r>
            <a:r>
              <a:rPr lang="en-US" altLang="it-IT" sz="1300" dirty="0">
                <a:solidFill>
                  <a:schemeClr val="bg1"/>
                </a:solidFill>
                <a:cs typeface="Calibri"/>
              </a:rPr>
              <a:t> </a:t>
            </a:r>
            <a:r>
              <a:rPr lang="en-US" altLang="it-IT" sz="1300" dirty="0" err="1">
                <a:solidFill>
                  <a:schemeClr val="bg1"/>
                </a:solidFill>
                <a:cs typeface="Calibri"/>
              </a:rPr>
              <a:t>basate</a:t>
            </a:r>
            <a:r>
              <a:rPr lang="en-US" altLang="it-IT" sz="1300" dirty="0">
                <a:solidFill>
                  <a:schemeClr val="bg1"/>
                </a:solidFill>
                <a:cs typeface="Calibri"/>
              </a:rPr>
              <a:t> </a:t>
            </a:r>
            <a:r>
              <a:rPr lang="en-US" altLang="it-IT" sz="1300" dirty="0" err="1">
                <a:solidFill>
                  <a:schemeClr val="bg1"/>
                </a:solidFill>
                <a:cs typeface="Calibri"/>
              </a:rPr>
              <a:t>su</a:t>
            </a:r>
            <a:r>
              <a:rPr lang="en-US" altLang="it-IT" sz="1300" dirty="0">
                <a:solidFill>
                  <a:schemeClr val="bg1"/>
                </a:solidFill>
                <a:cs typeface="Calibri"/>
              </a:rPr>
              <a:t> </a:t>
            </a:r>
            <a:r>
              <a:rPr lang="en-US" altLang="it-IT" sz="1300" dirty="0" err="1">
                <a:solidFill>
                  <a:schemeClr val="bg1"/>
                </a:solidFill>
                <a:cs typeface="Calibri"/>
              </a:rPr>
              <a:t>paragrafi</a:t>
            </a:r>
            <a:r>
              <a:rPr lang="en-US" altLang="it-IT" sz="1300" dirty="0">
                <a:solidFill>
                  <a:schemeClr val="bg1"/>
                </a:solidFill>
                <a:cs typeface="Calibri"/>
              </a:rPr>
              <a:t> </a:t>
            </a:r>
            <a:r>
              <a:rPr lang="en-US" altLang="it-IT" sz="1300" dirty="0" err="1">
                <a:solidFill>
                  <a:schemeClr val="bg1"/>
                </a:solidFill>
                <a:cs typeface="Calibri"/>
              </a:rPr>
              <a:t>estratte</a:t>
            </a:r>
            <a:r>
              <a:rPr lang="en-US" altLang="it-IT" sz="1300" dirty="0">
                <a:solidFill>
                  <a:schemeClr val="bg1"/>
                </a:solidFill>
                <a:cs typeface="Calibri"/>
              </a:rPr>
              <a:t> da set di </a:t>
            </a:r>
            <a:r>
              <a:rPr lang="en-US" altLang="it-IT" sz="1300" dirty="0" err="1">
                <a:solidFill>
                  <a:schemeClr val="bg1"/>
                </a:solidFill>
                <a:cs typeface="Calibri"/>
              </a:rPr>
              <a:t>dati</a:t>
            </a:r>
            <a:r>
              <a:rPr lang="en-US" altLang="it-IT" sz="1300" dirty="0">
                <a:solidFill>
                  <a:schemeClr val="bg1"/>
                </a:solidFill>
                <a:cs typeface="Calibri"/>
              </a:rPr>
              <a:t> </a:t>
            </a:r>
            <a:r>
              <a:rPr lang="en-US" altLang="it-IT" sz="1300" dirty="0" err="1">
                <a:solidFill>
                  <a:schemeClr val="bg1"/>
                </a:solidFill>
                <a:cs typeface="Calibri"/>
              </a:rPr>
              <a:t>disponibili</a:t>
            </a:r>
            <a:r>
              <a:rPr lang="en-US" altLang="it-IT" sz="1300" dirty="0">
                <a:solidFill>
                  <a:schemeClr val="bg1"/>
                </a:solidFill>
                <a:cs typeface="Calibri"/>
              </a:rPr>
              <a:t> </a:t>
            </a:r>
            <a:r>
              <a:rPr lang="en-US" altLang="it-IT" sz="1300" dirty="0" err="1">
                <a:solidFill>
                  <a:schemeClr val="bg1"/>
                </a:solidFill>
                <a:cs typeface="Calibri"/>
              </a:rPr>
              <a:t>pubblicamente</a:t>
            </a:r>
            <a:r>
              <a:rPr lang="en-US" altLang="it-IT" sz="1300" dirty="0">
                <a:solidFill>
                  <a:schemeClr val="bg1"/>
                </a:solidFill>
                <a:cs typeface="Calibri"/>
              </a:rPr>
              <a:t>. </a:t>
            </a:r>
            <a:endParaRPr lang="it-IT" dirty="0">
              <a:solidFill>
                <a:schemeClr val="bg1"/>
              </a:solidFill>
            </a:endParaRPr>
          </a:p>
          <a:p>
            <a:pPr lvl="0" indent="-228600" fontAlgn="base">
              <a:lnSpc>
                <a:spcPct val="90000"/>
              </a:lnSpc>
              <a:spcAft>
                <a:spcPts val="600"/>
              </a:spcAft>
              <a:buFont typeface="Arial" panose="020B0604020202020204" pitchFamily="34" charset="0"/>
              <a:buChar char="•"/>
            </a:pPr>
            <a:endParaRPr lang="en-US" sz="2000" dirty="0"/>
          </a:p>
          <a:p>
            <a:pPr indent="-228600" fontAlgn="base">
              <a:lnSpc>
                <a:spcPct val="90000"/>
              </a:lnSpc>
              <a:spcBef>
                <a:spcPct val="0"/>
              </a:spcBef>
              <a:spcAft>
                <a:spcPts val="600"/>
              </a:spcAft>
              <a:buFont typeface="Arial" panose="020B0604020202020204" pitchFamily="34" charset="0"/>
              <a:buChar char="•"/>
            </a:pPr>
            <a:endParaRPr lang="en-US" altLang="it-IT" sz="2000" b="0" i="0" dirty="0">
              <a:effectLst/>
            </a:endParaRPr>
          </a:p>
        </p:txBody>
      </p:sp>
    </p:spTree>
    <p:extLst>
      <p:ext uri="{BB962C8B-B14F-4D97-AF65-F5344CB8AC3E}">
        <p14:creationId xmlns:p14="http://schemas.microsoft.com/office/powerpoint/2010/main" val="244867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GPT-2</a:t>
            </a:r>
          </a:p>
        </p:txBody>
      </p:sp>
      <p:pic>
        <p:nvPicPr>
          <p:cNvPr id="4" name="Immagine 4" descr="Star Wars R2-d2 · Free Stock Photo">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16611" r="16611"/>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egnaposto contenuto 2">
            <a:extLst>
              <a:ext uri="{FF2B5EF4-FFF2-40B4-BE49-F238E27FC236}">
                <a16:creationId xmlns:a16="http://schemas.microsoft.com/office/drawing/2014/main" id="{9CF4F052-AA76-F083-EC6B-697C28964890}"/>
              </a:ext>
            </a:extLst>
          </p:cNvPr>
          <p:cNvSpPr txBox="1">
            <a:spLocks/>
          </p:cNvSpPr>
          <p:nvPr/>
        </p:nvSpPr>
        <p:spPr>
          <a:xfrm>
            <a:off x="751367" y="4145651"/>
            <a:ext cx="3735064"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solidFill>
                  <a:schemeClr val="bg1"/>
                </a:solidFill>
                <a:cs typeface="Calibri"/>
              </a:rPr>
              <a:t>Annunciato </a:t>
            </a:r>
            <a:r>
              <a:rPr lang="en-US" sz="1300" dirty="0" err="1">
                <a:solidFill>
                  <a:schemeClr val="bg1"/>
                </a:solidFill>
                <a:cs typeface="Calibri"/>
              </a:rPr>
              <a:t>nel</a:t>
            </a:r>
            <a:r>
              <a:rPr lang="en-US" sz="1300" dirty="0">
                <a:solidFill>
                  <a:schemeClr val="bg1"/>
                </a:solidFill>
                <a:cs typeface="Calibri"/>
              </a:rPr>
              <a:t> 2019 da OpenAI, GPT-2 è il </a:t>
            </a:r>
            <a:r>
              <a:rPr lang="en-US" sz="1300" dirty="0" err="1">
                <a:solidFill>
                  <a:schemeClr val="bg1"/>
                </a:solidFill>
                <a:cs typeface="Calibri"/>
              </a:rPr>
              <a:t>successore</a:t>
            </a:r>
            <a:r>
              <a:rPr lang="en-US" sz="1300" dirty="0">
                <a:solidFill>
                  <a:schemeClr val="bg1"/>
                </a:solidFill>
                <a:cs typeface="Calibri"/>
              </a:rPr>
              <a:t> di GPT.  </a:t>
            </a:r>
            <a:r>
              <a:rPr lang="en-US" sz="1300" dirty="0" err="1">
                <a:solidFill>
                  <a:schemeClr val="bg1"/>
                </a:solidFill>
                <a:cs typeface="Calibri"/>
              </a:rPr>
              <a:t>L’obiettivo</a:t>
            </a:r>
            <a:r>
              <a:rPr lang="en-US" sz="1300" dirty="0">
                <a:solidFill>
                  <a:schemeClr val="bg1"/>
                </a:solidFill>
                <a:cs typeface="Calibri"/>
              </a:rPr>
              <a:t> è : </a:t>
            </a:r>
            <a:r>
              <a:rPr lang="en-US" sz="1300" dirty="0" err="1">
                <a:solidFill>
                  <a:schemeClr val="bg1"/>
                </a:solidFill>
                <a:cs typeface="Calibri"/>
              </a:rPr>
              <a:t>prevedere</a:t>
            </a:r>
            <a:r>
              <a:rPr lang="en-US" sz="1300" dirty="0">
                <a:solidFill>
                  <a:schemeClr val="bg1"/>
                </a:solidFill>
                <a:cs typeface="Calibri"/>
              </a:rPr>
              <a:t> la </a:t>
            </a:r>
            <a:r>
              <a:rPr lang="en-US" sz="1300" dirty="0" err="1">
                <a:solidFill>
                  <a:schemeClr val="bg1"/>
                </a:solidFill>
                <a:cs typeface="Calibri"/>
              </a:rPr>
              <a:t>parola</a:t>
            </a:r>
            <a:r>
              <a:rPr lang="en-US" sz="1300" dirty="0">
                <a:solidFill>
                  <a:schemeClr val="bg1"/>
                </a:solidFill>
                <a:cs typeface="Calibri"/>
              </a:rPr>
              <a:t> </a:t>
            </a:r>
            <a:r>
              <a:rPr lang="en-US" sz="1300" dirty="0" err="1">
                <a:solidFill>
                  <a:schemeClr val="bg1"/>
                </a:solidFill>
                <a:cs typeface="Calibri"/>
              </a:rPr>
              <a:t>successiva</a:t>
            </a:r>
            <a:r>
              <a:rPr lang="en-US" sz="1300" dirty="0">
                <a:solidFill>
                  <a:schemeClr val="bg1"/>
                </a:solidFill>
                <a:cs typeface="Calibri"/>
              </a:rPr>
              <a:t> </a:t>
            </a:r>
            <a:r>
              <a:rPr lang="en-US" sz="1300" dirty="0" err="1">
                <a:solidFill>
                  <a:schemeClr val="bg1"/>
                </a:solidFill>
                <a:cs typeface="Calibri"/>
              </a:rPr>
              <a:t>conoscendo</a:t>
            </a:r>
            <a:r>
              <a:rPr lang="en-US" sz="1300" dirty="0">
                <a:solidFill>
                  <a:schemeClr val="bg1"/>
                </a:solidFill>
                <a:cs typeface="Calibri"/>
              </a:rPr>
              <a:t> </a:t>
            </a:r>
            <a:r>
              <a:rPr lang="en-US" sz="1300" dirty="0" err="1">
                <a:solidFill>
                  <a:schemeClr val="bg1"/>
                </a:solidFill>
                <a:cs typeface="Calibri"/>
              </a:rPr>
              <a:t>tutte</a:t>
            </a:r>
            <a:r>
              <a:rPr lang="en-US" sz="1300" dirty="0">
                <a:solidFill>
                  <a:schemeClr val="bg1"/>
                </a:solidFill>
                <a:cs typeface="Calibri"/>
              </a:rPr>
              <a:t> le parole </a:t>
            </a:r>
            <a:r>
              <a:rPr lang="en-US" sz="1300" dirty="0" err="1">
                <a:solidFill>
                  <a:schemeClr val="bg1"/>
                </a:solidFill>
                <a:cs typeface="Calibri"/>
              </a:rPr>
              <a:t>precedenti</a:t>
            </a:r>
            <a:r>
              <a:rPr lang="en-US" sz="1300" dirty="0">
                <a:solidFill>
                  <a:schemeClr val="bg1"/>
                </a:solidFill>
                <a:cs typeface="Calibri"/>
              </a:rPr>
              <a:t> </a:t>
            </a:r>
            <a:r>
              <a:rPr lang="en-US" sz="1300" dirty="0" err="1">
                <a:solidFill>
                  <a:schemeClr val="bg1"/>
                </a:solidFill>
                <a:cs typeface="Calibri"/>
              </a:rPr>
              <a:t>all’interno</a:t>
            </a:r>
            <a:r>
              <a:rPr lang="en-US" sz="1300" dirty="0">
                <a:solidFill>
                  <a:schemeClr val="bg1"/>
                </a:solidFill>
                <a:cs typeface="Calibri"/>
              </a:rPr>
              <a:t> di un testo. </a:t>
            </a:r>
            <a:r>
              <a:rPr lang="en-US" sz="1300" dirty="0" err="1">
                <a:solidFill>
                  <a:schemeClr val="bg1"/>
                </a:solidFill>
                <a:cs typeface="Calibri"/>
              </a:rPr>
              <a:t>L’eterogeneità</a:t>
            </a:r>
            <a:r>
              <a:rPr lang="en-US" sz="1300" dirty="0">
                <a:solidFill>
                  <a:schemeClr val="bg1"/>
                </a:solidFill>
                <a:cs typeface="Calibri"/>
              </a:rPr>
              <a:t> del dataset di training </a:t>
            </a:r>
            <a:r>
              <a:rPr lang="en-US" sz="1300" dirty="0" err="1">
                <a:solidFill>
                  <a:schemeClr val="bg1"/>
                </a:solidFill>
                <a:cs typeface="Calibri"/>
              </a:rPr>
              <a:t>implica</a:t>
            </a:r>
            <a:r>
              <a:rPr lang="en-US" sz="1300" dirty="0">
                <a:solidFill>
                  <a:schemeClr val="bg1"/>
                </a:solidFill>
                <a:cs typeface="Calibri"/>
              </a:rPr>
              <a:t> </a:t>
            </a:r>
            <a:r>
              <a:rPr lang="en-US" sz="1300" dirty="0" err="1">
                <a:solidFill>
                  <a:schemeClr val="bg1"/>
                </a:solidFill>
                <a:cs typeface="Calibri"/>
              </a:rPr>
              <a:t>che</a:t>
            </a:r>
            <a:r>
              <a:rPr lang="en-US" sz="1300" dirty="0">
                <a:solidFill>
                  <a:schemeClr val="bg1"/>
                </a:solidFill>
                <a:cs typeface="Calibri"/>
              </a:rPr>
              <a:t> il </a:t>
            </a:r>
            <a:r>
              <a:rPr lang="en-US" sz="1300" dirty="0" err="1">
                <a:solidFill>
                  <a:schemeClr val="bg1"/>
                </a:solidFill>
                <a:cs typeface="Calibri"/>
              </a:rPr>
              <a:t>modello</a:t>
            </a:r>
            <a:r>
              <a:rPr lang="en-US" sz="1300" dirty="0">
                <a:solidFill>
                  <a:schemeClr val="bg1"/>
                </a:solidFill>
                <a:cs typeface="Calibri"/>
              </a:rPr>
              <a:t> </a:t>
            </a:r>
            <a:r>
              <a:rPr lang="en-US" sz="1300" dirty="0" err="1">
                <a:solidFill>
                  <a:schemeClr val="bg1"/>
                </a:solidFill>
                <a:cs typeface="Calibri"/>
              </a:rPr>
              <a:t>generato</a:t>
            </a:r>
            <a:r>
              <a:rPr lang="en-US" sz="1300" dirty="0">
                <a:solidFill>
                  <a:schemeClr val="bg1"/>
                </a:solidFill>
                <a:cs typeface="Calibri"/>
              </a:rPr>
              <a:t> </a:t>
            </a:r>
            <a:r>
              <a:rPr lang="en-US" sz="1300" dirty="0" err="1">
                <a:solidFill>
                  <a:schemeClr val="bg1"/>
                </a:solidFill>
                <a:cs typeface="Calibri"/>
              </a:rPr>
              <a:t>si</a:t>
            </a:r>
            <a:r>
              <a:rPr lang="en-US" sz="1300" dirty="0">
                <a:solidFill>
                  <a:schemeClr val="bg1"/>
                </a:solidFill>
                <a:cs typeface="Calibri"/>
              </a:rPr>
              <a:t> </a:t>
            </a:r>
            <a:r>
              <a:rPr lang="en-US" sz="1300" dirty="0" err="1">
                <a:solidFill>
                  <a:schemeClr val="bg1"/>
                </a:solidFill>
                <a:cs typeface="Calibri"/>
              </a:rPr>
              <a:t>possa</a:t>
            </a:r>
            <a:r>
              <a:rPr lang="en-US" sz="1300" dirty="0">
                <a:solidFill>
                  <a:schemeClr val="bg1"/>
                </a:solidFill>
                <a:cs typeface="Calibri"/>
              </a:rPr>
              <a:t> </a:t>
            </a:r>
            <a:r>
              <a:rPr lang="en-US" sz="1300" dirty="0" err="1">
                <a:solidFill>
                  <a:schemeClr val="bg1"/>
                </a:solidFill>
                <a:cs typeface="Calibri"/>
              </a:rPr>
              <a:t>adattare</a:t>
            </a:r>
            <a:r>
              <a:rPr lang="en-US" sz="1300" dirty="0">
                <a:solidFill>
                  <a:schemeClr val="bg1"/>
                </a:solidFill>
                <a:cs typeface="Calibri"/>
              </a:rPr>
              <a:t> a </a:t>
            </a:r>
            <a:r>
              <a:rPr lang="en-US" sz="1300" dirty="0" err="1">
                <a:solidFill>
                  <a:schemeClr val="bg1"/>
                </a:solidFill>
                <a:cs typeface="Calibri"/>
              </a:rPr>
              <a:t>diversi</a:t>
            </a:r>
            <a:r>
              <a:rPr lang="en-US" sz="1300" dirty="0">
                <a:solidFill>
                  <a:schemeClr val="bg1"/>
                </a:solidFill>
                <a:cs typeface="Calibri"/>
              </a:rPr>
              <a:t> domini </a:t>
            </a:r>
            <a:r>
              <a:rPr lang="en-US" sz="1300" dirty="0" err="1">
                <a:solidFill>
                  <a:schemeClr val="bg1"/>
                </a:solidFill>
                <a:cs typeface="Calibri"/>
              </a:rPr>
              <a:t>applicativi</a:t>
            </a:r>
            <a:r>
              <a:rPr lang="en-US" sz="1300" dirty="0">
                <a:solidFill>
                  <a:schemeClr val="bg1"/>
                </a:solidFill>
                <a:cs typeface="Calibri"/>
              </a:rPr>
              <a:t>. </a:t>
            </a:r>
          </a:p>
        </p:txBody>
      </p:sp>
    </p:spTree>
    <p:extLst>
      <p:ext uri="{BB962C8B-B14F-4D97-AF65-F5344CB8AC3E}">
        <p14:creationId xmlns:p14="http://schemas.microsoft.com/office/powerpoint/2010/main" val="361584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3158194"/>
            <a:ext cx="1996069" cy="1058088"/>
          </a:xfrm>
        </p:spPr>
        <p:txBody>
          <a:bodyPr anchor="b">
            <a:normAutofit/>
          </a:bodyPr>
          <a:lstStyle/>
          <a:p>
            <a:r>
              <a:rPr lang="it-IT" sz="5400" b="1" dirty="0">
                <a:solidFill>
                  <a:schemeClr val="bg1"/>
                </a:solidFill>
                <a:cs typeface="Calibri Light"/>
              </a:rPr>
              <a:t>GPT-2</a:t>
            </a:r>
          </a:p>
        </p:txBody>
      </p:sp>
      <p:pic>
        <p:nvPicPr>
          <p:cNvPr id="6" name="Segnaposto contenuto 3" descr="Immagine che contiene diagramma&#10;&#10;Descrizione generata automaticamente">
            <a:extLst>
              <a:ext uri="{FF2B5EF4-FFF2-40B4-BE49-F238E27FC236}">
                <a16:creationId xmlns:a16="http://schemas.microsoft.com/office/drawing/2014/main" id="{C4DC35E2-CAA6-1E51-11B5-FA1BF6EE7155}"/>
              </a:ext>
            </a:extLst>
          </p:cNvPr>
          <p:cNvPicPr>
            <a:picLocks noChangeAspect="1"/>
          </p:cNvPicPr>
          <p:nvPr/>
        </p:nvPicPr>
        <p:blipFill>
          <a:blip r:embed="rId3"/>
          <a:stretch>
            <a:fillRect/>
          </a:stretch>
        </p:blipFill>
        <p:spPr>
          <a:xfrm>
            <a:off x="4054295" y="769793"/>
            <a:ext cx="7770754" cy="3564114"/>
          </a:xfrm>
          <a:prstGeom prst="rect">
            <a:avLst/>
          </a:prstGeom>
        </p:spPr>
      </p:pic>
      <p:sp>
        <p:nvSpPr>
          <p:cNvPr id="7" name="CasellaDiTesto 6">
            <a:extLst>
              <a:ext uri="{FF2B5EF4-FFF2-40B4-BE49-F238E27FC236}">
                <a16:creationId xmlns:a16="http://schemas.microsoft.com/office/drawing/2014/main" id="{9B27FDA9-984E-8752-0976-0F7821424A26}"/>
              </a:ext>
            </a:extLst>
          </p:cNvPr>
          <p:cNvSpPr txBox="1"/>
          <p:nvPr/>
        </p:nvSpPr>
        <p:spPr>
          <a:xfrm>
            <a:off x="4058797" y="4516060"/>
            <a:ext cx="6251702"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chemeClr val="bg1"/>
                </a:solidFill>
                <a:cs typeface="Calibri"/>
              </a:rPr>
              <a:t>Sono </a:t>
            </a:r>
            <a:r>
              <a:rPr lang="en-US" sz="1300" dirty="0" err="1">
                <a:solidFill>
                  <a:schemeClr val="bg1"/>
                </a:solidFill>
                <a:cs typeface="Calibri"/>
              </a:rPr>
              <a:t>stati</a:t>
            </a:r>
            <a:r>
              <a:rPr lang="en-US" sz="1300" dirty="0">
                <a:solidFill>
                  <a:schemeClr val="bg1"/>
                </a:solidFill>
                <a:cs typeface="Calibri"/>
              </a:rPr>
              <a:t> </a:t>
            </a:r>
            <a:r>
              <a:rPr lang="en-US" sz="1300" dirty="0" err="1">
                <a:solidFill>
                  <a:schemeClr val="bg1"/>
                </a:solidFill>
                <a:cs typeface="Calibri"/>
              </a:rPr>
              <a:t>rilasciati</a:t>
            </a:r>
            <a:r>
              <a:rPr lang="en-US" sz="1300" dirty="0">
                <a:solidFill>
                  <a:schemeClr val="bg1"/>
                </a:solidFill>
                <a:cs typeface="Calibri"/>
              </a:rPr>
              <a:t> </a:t>
            </a:r>
            <a:r>
              <a:rPr lang="en-US" sz="1300" dirty="0" err="1">
                <a:solidFill>
                  <a:schemeClr val="bg1"/>
                </a:solidFill>
                <a:cs typeface="Calibri"/>
              </a:rPr>
              <a:t>comunque</a:t>
            </a:r>
            <a:r>
              <a:rPr lang="en-US" sz="1300" dirty="0">
                <a:solidFill>
                  <a:schemeClr val="bg1"/>
                </a:solidFill>
                <a:cs typeface="Calibri"/>
              </a:rPr>
              <a:t> </a:t>
            </a:r>
            <a:r>
              <a:rPr lang="en-US" sz="1300" dirty="0" err="1">
                <a:solidFill>
                  <a:schemeClr val="bg1"/>
                </a:solidFill>
                <a:cs typeface="Calibri"/>
              </a:rPr>
              <a:t>diversi</a:t>
            </a:r>
            <a:r>
              <a:rPr lang="en-US" sz="1300" dirty="0">
                <a:solidFill>
                  <a:schemeClr val="bg1"/>
                </a:solidFill>
                <a:cs typeface="Calibri"/>
              </a:rPr>
              <a:t> </a:t>
            </a:r>
            <a:r>
              <a:rPr lang="en-US" sz="1300" dirty="0" err="1">
                <a:solidFill>
                  <a:schemeClr val="bg1"/>
                </a:solidFill>
                <a:cs typeface="Calibri"/>
              </a:rPr>
              <a:t>modelli</a:t>
            </a:r>
            <a:r>
              <a:rPr lang="en-US" sz="1300" dirty="0">
                <a:solidFill>
                  <a:schemeClr val="bg1"/>
                </a:solidFill>
                <a:cs typeface="Calibri"/>
              </a:rPr>
              <a:t> di GPT2 come </a:t>
            </a:r>
            <a:r>
              <a:rPr lang="en-US" sz="1300" dirty="0" err="1">
                <a:solidFill>
                  <a:schemeClr val="bg1"/>
                </a:solidFill>
                <a:cs typeface="Calibri"/>
              </a:rPr>
              <a:t>mostrato</a:t>
            </a:r>
            <a:r>
              <a:rPr lang="en-US" sz="1300" dirty="0">
                <a:solidFill>
                  <a:schemeClr val="bg1"/>
                </a:solidFill>
                <a:cs typeface="Calibri"/>
              </a:rPr>
              <a:t> in </a:t>
            </a:r>
            <a:r>
              <a:rPr lang="en-US" sz="1300" dirty="0" err="1">
                <a:solidFill>
                  <a:schemeClr val="bg1"/>
                </a:solidFill>
                <a:cs typeface="Calibri"/>
              </a:rPr>
              <a:t>figura</a:t>
            </a:r>
            <a:r>
              <a:rPr lang="en-US" sz="1300" dirty="0">
                <a:solidFill>
                  <a:schemeClr val="bg1"/>
                </a:solidFill>
                <a:cs typeface="Calibri"/>
              </a:rPr>
              <a:t>. </a:t>
            </a:r>
            <a:endParaRPr lang="it-IT" dirty="0">
              <a:solidFill>
                <a:schemeClr val="bg1"/>
              </a:solidFill>
              <a:cs typeface="Calibri"/>
            </a:endParaRPr>
          </a:p>
          <a:p>
            <a:r>
              <a:rPr lang="en-US" sz="1300" dirty="0" err="1">
                <a:solidFill>
                  <a:schemeClr val="bg1"/>
                </a:solidFill>
                <a:cs typeface="Calibri"/>
              </a:rPr>
              <a:t>Questi</a:t>
            </a:r>
            <a:r>
              <a:rPr lang="en-US" sz="1300" dirty="0">
                <a:solidFill>
                  <a:schemeClr val="bg1"/>
                </a:solidFill>
                <a:cs typeface="Calibri"/>
              </a:rPr>
              <a:t> </a:t>
            </a:r>
            <a:r>
              <a:rPr lang="en-US" sz="1300" dirty="0" err="1">
                <a:solidFill>
                  <a:schemeClr val="bg1"/>
                </a:solidFill>
                <a:cs typeface="Calibri"/>
              </a:rPr>
              <a:t>differiscono</a:t>
            </a:r>
            <a:r>
              <a:rPr lang="en-US" sz="1300" dirty="0">
                <a:solidFill>
                  <a:schemeClr val="bg1"/>
                </a:solidFill>
                <a:cs typeface="Calibri"/>
              </a:rPr>
              <a:t> a </a:t>
            </a:r>
            <a:r>
              <a:rPr lang="en-US" sz="1300" dirty="0" err="1">
                <a:solidFill>
                  <a:schemeClr val="bg1"/>
                </a:solidFill>
                <a:cs typeface="Calibri"/>
              </a:rPr>
              <a:t>seconda</a:t>
            </a:r>
            <a:r>
              <a:rPr lang="en-US" sz="1300" dirty="0">
                <a:solidFill>
                  <a:schemeClr val="bg1"/>
                </a:solidFill>
                <a:cs typeface="Calibri"/>
              </a:rPr>
              <a:t> </a:t>
            </a:r>
            <a:r>
              <a:rPr lang="en-US" sz="1300" dirty="0" err="1">
                <a:solidFill>
                  <a:schemeClr val="bg1"/>
                </a:solidFill>
                <a:cs typeface="Calibri"/>
              </a:rPr>
              <a:t>della</a:t>
            </a:r>
            <a:r>
              <a:rPr lang="en-US" sz="1300" dirty="0">
                <a:solidFill>
                  <a:schemeClr val="bg1"/>
                </a:solidFill>
                <a:cs typeface="Calibri"/>
              </a:rPr>
              <a:t> </a:t>
            </a:r>
            <a:r>
              <a:rPr lang="en-US" sz="1300" dirty="0" err="1">
                <a:solidFill>
                  <a:schemeClr val="bg1"/>
                </a:solidFill>
                <a:cs typeface="Calibri"/>
              </a:rPr>
              <a:t>dimensione</a:t>
            </a:r>
            <a:r>
              <a:rPr lang="en-US" sz="1300" dirty="0">
                <a:solidFill>
                  <a:schemeClr val="bg1"/>
                </a:solidFill>
                <a:cs typeface="Calibri"/>
              </a:rPr>
              <a:t>: </a:t>
            </a:r>
            <a:endParaRPr lang="it-IT" dirty="0">
              <a:solidFill>
                <a:schemeClr val="bg1"/>
              </a:solidFill>
              <a:cs typeface="Calibri"/>
            </a:endParaRPr>
          </a:p>
          <a:p>
            <a:endParaRPr lang="en-US" sz="1300" dirty="0">
              <a:solidFill>
                <a:schemeClr val="bg1"/>
              </a:solidFill>
              <a:cs typeface="Calibri"/>
            </a:endParaRPr>
          </a:p>
          <a:p>
            <a:pPr marL="285750" indent="-285750">
              <a:buFont typeface="Arial"/>
              <a:buChar char="•"/>
            </a:pPr>
            <a:r>
              <a:rPr lang="en-US" sz="1300" dirty="0">
                <a:solidFill>
                  <a:schemeClr val="bg1"/>
                </a:solidFill>
                <a:cs typeface="Calibri"/>
              </a:rPr>
              <a:t>small (124M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a:p>
            <a:pPr marL="285750" indent="-285750">
              <a:buFont typeface="Arial"/>
              <a:buChar char="•"/>
            </a:pPr>
            <a:r>
              <a:rPr lang="en-US" sz="1300" dirty="0">
                <a:solidFill>
                  <a:schemeClr val="bg1"/>
                </a:solidFill>
                <a:cs typeface="Calibri"/>
              </a:rPr>
              <a:t>medium (355M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a:p>
            <a:pPr marL="285750" indent="-285750">
              <a:buFont typeface="Arial"/>
              <a:buChar char="•"/>
            </a:pPr>
            <a:r>
              <a:rPr lang="en-US" sz="1300" dirty="0">
                <a:solidFill>
                  <a:schemeClr val="bg1"/>
                </a:solidFill>
                <a:cs typeface="Calibri"/>
              </a:rPr>
              <a:t>large (774M </a:t>
            </a:r>
            <a:r>
              <a:rPr lang="en-US" sz="1300" err="1">
                <a:solidFill>
                  <a:schemeClr val="bg1"/>
                </a:solidFill>
                <a:cs typeface="Calibri"/>
              </a:rPr>
              <a:t>parametri</a:t>
            </a:r>
            <a:r>
              <a:rPr lang="en-US" sz="1300" dirty="0">
                <a:solidFill>
                  <a:schemeClr val="bg1"/>
                </a:solidFill>
                <a:cs typeface="Calibri"/>
              </a:rPr>
              <a:t>) </a:t>
            </a:r>
            <a:endParaRPr lang="it-IT">
              <a:solidFill>
                <a:schemeClr val="bg1"/>
              </a:solidFill>
              <a:cs typeface="Calibri"/>
            </a:endParaRPr>
          </a:p>
          <a:p>
            <a:pPr marL="285750" indent="-285750">
              <a:buFont typeface="Arial"/>
              <a:buChar char="•"/>
            </a:pPr>
            <a:r>
              <a:rPr lang="en-US" sz="1300" dirty="0" err="1">
                <a:solidFill>
                  <a:schemeClr val="bg1"/>
                </a:solidFill>
                <a:cs typeface="Calibri"/>
              </a:rPr>
              <a:t>extra large</a:t>
            </a:r>
            <a:r>
              <a:rPr lang="en-US" sz="1300" dirty="0">
                <a:solidFill>
                  <a:schemeClr val="bg1"/>
                </a:solidFill>
                <a:cs typeface="Calibri"/>
              </a:rPr>
              <a:t> (1.5BM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3817409" y="659342"/>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75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GPT-3</a:t>
            </a:r>
          </a:p>
        </p:txBody>
      </p:sp>
      <p:pic>
        <p:nvPicPr>
          <p:cNvPr id="4" name="Immagine 4" descr="Immagine che contiene interno">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t="12519" b="12519"/>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CasellaDiTesto 6">
            <a:extLst>
              <a:ext uri="{FF2B5EF4-FFF2-40B4-BE49-F238E27FC236}">
                <a16:creationId xmlns:a16="http://schemas.microsoft.com/office/drawing/2014/main" id="{36C4D33D-5E49-0788-F1D5-48E6B31F1C98}"/>
              </a:ext>
            </a:extLst>
          </p:cNvPr>
          <p:cNvSpPr txBox="1"/>
          <p:nvPr/>
        </p:nvSpPr>
        <p:spPr>
          <a:xfrm>
            <a:off x="757162" y="4216400"/>
            <a:ext cx="4118517"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300" dirty="0">
                <a:solidFill>
                  <a:schemeClr val="bg1"/>
                </a:solidFill>
                <a:cs typeface="Calibri"/>
              </a:rPr>
              <a:t>GPT-3 del 2020 era 100 volte più grande del suo predecessore, mentre i dati del testo di addestramento erano 10 volte più grandi. Il modello ha imparato a tradurre da altre lingue, eseguire operazioni aritmetiche, eseguire semplici programmazioni, ragionare in sequenza e molto altro come risultato dell'espansione della quantità che ha bruscamente aumentato la qualità. ​</a:t>
            </a:r>
            <a:endParaRPr lang="it-IT" dirty="0">
              <a:solidFill>
                <a:schemeClr val="bg1"/>
              </a:solidFill>
              <a:cs typeface="Calibri"/>
            </a:endParaRPr>
          </a:p>
        </p:txBody>
      </p:sp>
    </p:spTree>
    <p:extLst>
      <p:ext uri="{BB962C8B-B14F-4D97-AF65-F5344CB8AC3E}">
        <p14:creationId xmlns:p14="http://schemas.microsoft.com/office/powerpoint/2010/main" val="5483861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243</TotalTime>
  <Words>2975</Words>
  <Application>Microsoft Office PowerPoint</Application>
  <PresentationFormat>Widescreen</PresentationFormat>
  <Paragraphs>210</Paragraphs>
  <Slides>32</Slides>
  <Notes>25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32</vt:i4>
      </vt:variant>
    </vt:vector>
  </HeadingPairs>
  <TitlesOfParts>
    <vt:vector size="38" baseType="lpstr">
      <vt:lpstr>Arial</vt:lpstr>
      <vt:lpstr>avenir-lt-w01_35-light1475496</vt:lpstr>
      <vt:lpstr>Calibri</vt:lpstr>
      <vt:lpstr>Calibri Light</vt:lpstr>
      <vt:lpstr>roboto</vt:lpstr>
      <vt:lpstr>Tema di Office</vt:lpstr>
      <vt:lpstr>Presentazione standard di PowerPoint</vt:lpstr>
      <vt:lpstr>Cos'è ChatGPT?</vt:lpstr>
      <vt:lpstr>Apprendimento Supervisionato</vt:lpstr>
      <vt:lpstr>Apprendimento  per rinforzo</vt:lpstr>
      <vt:lpstr>L’evoluzione di GPT</vt:lpstr>
      <vt:lpstr>GPT-1</vt:lpstr>
      <vt:lpstr>GPT-2</vt:lpstr>
      <vt:lpstr>GPT-2</vt:lpstr>
      <vt:lpstr>GPT-3</vt:lpstr>
      <vt:lpstr>GPT-3</vt:lpstr>
      <vt:lpstr>GPT-3.5 (InstructGPT)</vt:lpstr>
      <vt:lpstr>ChatGPT</vt:lpstr>
      <vt:lpstr>ChatGPT</vt:lpstr>
      <vt:lpstr>Creazione di una ChatBot</vt:lpstr>
      <vt:lpstr>GPT   Generative  Pre-trained  Transformer</vt:lpstr>
      <vt:lpstr>Gli encoders hanno il compito di trasformare una frase di input in una rappresentazione numerica, tenendo conto del contesto e del significato delle parole e delle frasi. Utilizzano varie tecniche, come l'embedding, l'attenzione multi-head e le reti feed-forward, per analizzare l'input e creare una rappresentazione numerica della frase.  D'altra parte, i decoders sono responsabili di generare la risposta o la frase successiva utilizzando la rappresentazione numerica prodotta dagli encoders. I decoders utilizzano il meccanismo di auto-attenzione (self-attention) per generare una distribuzione di probabilità per ogni parola del vocabolario, indicando la probabilità che ogni parola sia la prossima parola nella risposta o nella frase in fase di generazione.</vt:lpstr>
      <vt:lpstr> Transformer</vt:lpstr>
      <vt:lpstr>Positional Encoding</vt:lpstr>
      <vt:lpstr>Positional Encoding</vt:lpstr>
      <vt:lpstr>Self-Attention</vt:lpstr>
      <vt:lpstr>Attention</vt:lpstr>
      <vt:lpstr>Attention</vt:lpstr>
      <vt:lpstr>Formula di attenzione</vt:lpstr>
      <vt:lpstr>Esempio Rete Neurale Transformer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mattias caliandro</dc:creator>
  <cp:lastModifiedBy>mattias caliandro</cp:lastModifiedBy>
  <cp:revision>377</cp:revision>
  <dcterms:created xsi:type="dcterms:W3CDTF">2023-03-27T11:59:35Z</dcterms:created>
  <dcterms:modified xsi:type="dcterms:W3CDTF">2023-07-08T11:46:18Z</dcterms:modified>
</cp:coreProperties>
</file>